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80" r:id="rId3"/>
    <p:sldId id="290" r:id="rId4"/>
    <p:sldId id="276" r:id="rId5"/>
    <p:sldId id="260" r:id="rId6"/>
    <p:sldId id="273" r:id="rId7"/>
    <p:sldId id="258" r:id="rId8"/>
    <p:sldId id="291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0" r:id="rId17"/>
    <p:sldId id="271" r:id="rId18"/>
    <p:sldId id="272" r:id="rId19"/>
    <p:sldId id="281" r:id="rId20"/>
    <p:sldId id="282" r:id="rId21"/>
    <p:sldId id="283" r:id="rId22"/>
    <p:sldId id="292" r:id="rId23"/>
    <p:sldId id="285" r:id="rId24"/>
    <p:sldId id="286" r:id="rId25"/>
    <p:sldId id="287" r:id="rId26"/>
    <p:sldId id="288" r:id="rId27"/>
    <p:sldId id="289" r:id="rId28"/>
    <p:sldId id="293" r:id="rId29"/>
    <p:sldId id="294" r:id="rId30"/>
    <p:sldId id="295" r:id="rId31"/>
    <p:sldId id="2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4" autoAdjust="0"/>
    <p:restoredTop sz="94341"/>
  </p:normalViewPr>
  <p:slideViewPr>
    <p:cSldViewPr snapToGrid="0" snapToObjects="1">
      <p:cViewPr varScale="1">
        <p:scale>
          <a:sx n="119" d="100"/>
          <a:sy n="119" d="100"/>
        </p:scale>
        <p:origin x="5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C9D87-23E7-4CF2-B866-746FFFFE690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F81089-022A-451A-84CD-73E22063BCC3}">
      <dgm:prSet phldrT="[Text]" custT="1"/>
      <dgm:spPr>
        <a:xfrm>
          <a:off x="1910795" y="1098984"/>
          <a:ext cx="1903645" cy="1992615"/>
        </a:xfrm>
        <a:prstGeom prst="ellipse">
          <a:avLst/>
        </a:prstGeom>
        <a:solidFill>
          <a:srgbClr val="00539B">
            <a:alpha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r-Cyrl-RS" sz="18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Стечајни управник</a:t>
          </a:r>
          <a:endParaRPr lang="en-GB" sz="18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894077E-080F-488D-8429-4E8F03849250}" type="parTrans" cxnId="{FD838C58-0D82-4346-8BCF-4AD185D0DD0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B3780-9F89-4D8F-9429-E5E5D0C2412C}" type="sibTrans" cxnId="{FD838C58-0D82-4346-8BCF-4AD185D0DD0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3E0FFF-1745-49CD-9DF4-C99A0B1F056A}">
      <dgm:prSet phldrT="[Text]"/>
      <dgm:spPr>
        <a:xfrm>
          <a:off x="2076860" y="-86255"/>
          <a:ext cx="1571514" cy="157151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 val="4000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r-Cyrl-RS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Суд</a:t>
          </a:r>
          <a:endParaRPr lang="en-GB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B859D1-937E-4C7A-8E90-B4CF4014B163}" type="parTrans" cxnId="{F755645C-7148-41F6-8C8B-D8AE21CFF54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192F4-0FAC-49A1-AC1C-DCBB0414278E}" type="sibTrans" cxnId="{F755645C-7148-41F6-8C8B-D8AE21CFF54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26A2D-FA24-430E-B199-8AC33826AC02}">
      <dgm:prSet phldrT="[Text]"/>
      <dgm:spPr>
        <a:xfrm>
          <a:off x="834410" y="1842317"/>
          <a:ext cx="1571514" cy="1571514"/>
        </a:xfrm>
        <a:prstGeom prst="ellipse">
          <a:avLst/>
        </a:prstGeom>
        <a:solidFill>
          <a:srgbClr val="99602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r-Cyrl-RS" b="1" i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АЛСУ</a:t>
          </a:r>
          <a:endParaRPr lang="en-GB" b="1" i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D9B80E0-22F8-408B-B666-A4A8EACF410D}" type="parTrans" cxnId="{E880F3F6-DFC6-42AF-88ED-8321EFCEC8A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47D3A-E2E5-44C4-979C-54689F7E72D7}" type="sibTrans" cxnId="{E880F3F6-DFC6-42AF-88ED-8321EFCEC8A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6146AB-153D-4084-B85F-70B67ABE9E03}">
      <dgm:prSet phldrT="[Text]"/>
      <dgm:spPr>
        <a:xfrm>
          <a:off x="3416162" y="1715302"/>
          <a:ext cx="1571514" cy="1571514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sr-Cyrl-RS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Одбор поверилаца</a:t>
          </a:r>
          <a:endParaRPr lang="en-GB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8F4A5B-5820-45DF-A3DE-E0CD33B950E7}" type="parTrans" cxnId="{7C6C5732-3C07-4F5F-9976-99FE8305AB6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26E763-508C-4C36-B567-DAB207CCE4D2}" type="sibTrans" cxnId="{7C6C5732-3C07-4F5F-9976-99FE8305AB6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2EA244-E1C8-4B53-B893-C807ED53D462}" type="pres">
      <dgm:prSet presAssocID="{62DC9D87-23E7-4CF2-B866-746FFFFE690F}" presName="composite" presStyleCnt="0">
        <dgm:presLayoutVars>
          <dgm:chMax val="1"/>
          <dgm:dir/>
          <dgm:resizeHandles val="exact"/>
        </dgm:presLayoutVars>
      </dgm:prSet>
      <dgm:spPr/>
    </dgm:pt>
    <dgm:pt modelId="{FF5D53FE-B038-4B0B-BEDA-6E22BC42306E}" type="pres">
      <dgm:prSet presAssocID="{62DC9D87-23E7-4CF2-B866-746FFFFE690F}" presName="radial" presStyleCnt="0">
        <dgm:presLayoutVars>
          <dgm:animLvl val="ctr"/>
        </dgm:presLayoutVars>
      </dgm:prSet>
      <dgm:spPr/>
    </dgm:pt>
    <dgm:pt modelId="{F2821E23-276F-4081-935F-F0CA2EF610D0}" type="pres">
      <dgm:prSet presAssocID="{2AF81089-022A-451A-84CD-73E22063BCC3}" presName="centerShape" presStyleLbl="vennNode1" presStyleIdx="0" presStyleCnt="4" custScaleX="88731" custScaleY="92878"/>
      <dgm:spPr/>
    </dgm:pt>
    <dgm:pt modelId="{006E030D-3B71-4CCC-B184-04F48C49A591}" type="pres">
      <dgm:prSet presAssocID="{163E0FFF-1745-49CD-9DF4-C99A0B1F056A}" presName="node" presStyleLbl="vennNode1" presStyleIdx="1" presStyleCnt="4" custScaleX="146500" custScaleY="146500" custRadScaleRad="101191" custRadScaleInc="0">
        <dgm:presLayoutVars>
          <dgm:bulletEnabled val="1"/>
        </dgm:presLayoutVars>
      </dgm:prSet>
      <dgm:spPr/>
    </dgm:pt>
    <dgm:pt modelId="{0A356DCE-2672-4988-9A4D-2AF7290B107B}" type="pres">
      <dgm:prSet presAssocID="{AE126A2D-FA24-430E-B199-8AC33826AC02}" presName="node" presStyleLbl="vennNode1" presStyleIdx="2" presStyleCnt="4" custScaleX="146500" custScaleY="146500" custRadScaleRad="96853" custRadScaleInc="105658">
        <dgm:presLayoutVars>
          <dgm:bulletEnabled val="1"/>
        </dgm:presLayoutVars>
      </dgm:prSet>
      <dgm:spPr/>
    </dgm:pt>
    <dgm:pt modelId="{649EA1BB-B4EF-4B2D-9A0A-F12B330E2081}" type="pres">
      <dgm:prSet presAssocID="{786146AB-153D-4084-B85F-70B67ABE9E03}" presName="node" presStyleLbl="vennNode1" presStyleIdx="3" presStyleCnt="4" custScaleX="146500" custScaleY="146500" custRadScaleRad="100260" custRadScaleInc="-110954">
        <dgm:presLayoutVars>
          <dgm:bulletEnabled val="1"/>
        </dgm:presLayoutVars>
      </dgm:prSet>
      <dgm:spPr/>
    </dgm:pt>
  </dgm:ptLst>
  <dgm:cxnLst>
    <dgm:cxn modelId="{7C6C5732-3C07-4F5F-9976-99FE8305AB65}" srcId="{2AF81089-022A-451A-84CD-73E22063BCC3}" destId="{786146AB-153D-4084-B85F-70B67ABE9E03}" srcOrd="2" destOrd="0" parTransId="{158F4A5B-5820-45DF-A3DE-E0CD33B950E7}" sibTransId="{9F26E763-508C-4C36-B567-DAB207CCE4D2}"/>
    <dgm:cxn modelId="{F755645C-7148-41F6-8C8B-D8AE21CFF546}" srcId="{2AF81089-022A-451A-84CD-73E22063BCC3}" destId="{163E0FFF-1745-49CD-9DF4-C99A0B1F056A}" srcOrd="0" destOrd="0" parTransId="{2EB859D1-937E-4C7A-8E90-B4CF4014B163}" sibTransId="{D41192F4-0FAC-49A1-AC1C-DCBB0414278E}"/>
    <dgm:cxn modelId="{13133866-9572-4BAC-8718-8E90340BABFE}" type="presOf" srcId="{786146AB-153D-4084-B85F-70B67ABE9E03}" destId="{649EA1BB-B4EF-4B2D-9A0A-F12B330E2081}" srcOrd="0" destOrd="0" presId="urn:microsoft.com/office/officeart/2005/8/layout/radial3"/>
    <dgm:cxn modelId="{FD838C58-0D82-4346-8BCF-4AD185D0DD00}" srcId="{62DC9D87-23E7-4CF2-B866-746FFFFE690F}" destId="{2AF81089-022A-451A-84CD-73E22063BCC3}" srcOrd="0" destOrd="0" parTransId="{A894077E-080F-488D-8429-4E8F03849250}" sibTransId="{84DB3780-9F89-4D8F-9429-E5E5D0C2412C}"/>
    <dgm:cxn modelId="{8C48E681-0895-40B2-B6F2-70FEC92E09B2}" type="presOf" srcId="{AE126A2D-FA24-430E-B199-8AC33826AC02}" destId="{0A356DCE-2672-4988-9A4D-2AF7290B107B}" srcOrd="0" destOrd="0" presId="urn:microsoft.com/office/officeart/2005/8/layout/radial3"/>
    <dgm:cxn modelId="{41761899-2000-4E75-BFB9-9DB2EE321BEB}" type="presOf" srcId="{163E0FFF-1745-49CD-9DF4-C99A0B1F056A}" destId="{006E030D-3B71-4CCC-B184-04F48C49A591}" srcOrd="0" destOrd="0" presId="urn:microsoft.com/office/officeart/2005/8/layout/radial3"/>
    <dgm:cxn modelId="{A437F6ED-5E09-4221-A510-0B07338E0DCA}" type="presOf" srcId="{2AF81089-022A-451A-84CD-73E22063BCC3}" destId="{F2821E23-276F-4081-935F-F0CA2EF610D0}" srcOrd="0" destOrd="0" presId="urn:microsoft.com/office/officeart/2005/8/layout/radial3"/>
    <dgm:cxn modelId="{0C6799F5-92DF-4CC3-9597-A59141FE3BD8}" type="presOf" srcId="{62DC9D87-23E7-4CF2-B866-746FFFFE690F}" destId="{6F2EA244-E1C8-4B53-B893-C807ED53D462}" srcOrd="0" destOrd="0" presId="urn:microsoft.com/office/officeart/2005/8/layout/radial3"/>
    <dgm:cxn modelId="{E880F3F6-DFC6-42AF-88ED-8321EFCEC8A3}" srcId="{2AF81089-022A-451A-84CD-73E22063BCC3}" destId="{AE126A2D-FA24-430E-B199-8AC33826AC02}" srcOrd="1" destOrd="0" parTransId="{7D9B80E0-22F8-408B-B666-A4A8EACF410D}" sibTransId="{BA247D3A-E2E5-44C4-979C-54689F7E72D7}"/>
    <dgm:cxn modelId="{C0B4CCA5-1C00-4F46-ACFA-84167D2B4072}" type="presParOf" srcId="{6F2EA244-E1C8-4B53-B893-C807ED53D462}" destId="{FF5D53FE-B038-4B0B-BEDA-6E22BC42306E}" srcOrd="0" destOrd="0" presId="urn:microsoft.com/office/officeart/2005/8/layout/radial3"/>
    <dgm:cxn modelId="{C5C90DBF-FCFE-4491-AD24-2A96BD909BC6}" type="presParOf" srcId="{FF5D53FE-B038-4B0B-BEDA-6E22BC42306E}" destId="{F2821E23-276F-4081-935F-F0CA2EF610D0}" srcOrd="0" destOrd="0" presId="urn:microsoft.com/office/officeart/2005/8/layout/radial3"/>
    <dgm:cxn modelId="{8FE33A7F-0FCC-4649-8069-F08EB4509D9A}" type="presParOf" srcId="{FF5D53FE-B038-4B0B-BEDA-6E22BC42306E}" destId="{006E030D-3B71-4CCC-B184-04F48C49A591}" srcOrd="1" destOrd="0" presId="urn:microsoft.com/office/officeart/2005/8/layout/radial3"/>
    <dgm:cxn modelId="{FD398631-B9D7-47C6-8F83-46183C7A09A1}" type="presParOf" srcId="{FF5D53FE-B038-4B0B-BEDA-6E22BC42306E}" destId="{0A356DCE-2672-4988-9A4D-2AF7290B107B}" srcOrd="2" destOrd="0" presId="urn:microsoft.com/office/officeart/2005/8/layout/radial3"/>
    <dgm:cxn modelId="{47F7FC9A-B606-4F47-B281-87598A60F8F4}" type="presParOf" srcId="{FF5D53FE-B038-4B0B-BEDA-6E22BC42306E}" destId="{649EA1BB-B4EF-4B2D-9A0A-F12B330E208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21E23-276F-4081-935F-F0CA2EF610D0}">
      <dsp:nvSpPr>
        <dsp:cNvPr id="0" name=""/>
        <dsp:cNvSpPr/>
      </dsp:nvSpPr>
      <dsp:spPr>
        <a:xfrm>
          <a:off x="3965554" y="1492040"/>
          <a:ext cx="2584491" cy="2705282"/>
        </a:xfrm>
        <a:prstGeom prst="ellipse">
          <a:avLst/>
        </a:prstGeom>
        <a:solidFill>
          <a:srgbClr val="00539B">
            <a:alpha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8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Стечајни управник</a:t>
          </a:r>
          <a:endParaRPr lang="en-GB" sz="180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344044" y="1888219"/>
        <a:ext cx="1827511" cy="1912924"/>
      </dsp:txXfrm>
    </dsp:sp>
    <dsp:sp modelId="{006E030D-3B71-4CCC-B184-04F48C49A591}">
      <dsp:nvSpPr>
        <dsp:cNvPr id="0" name=""/>
        <dsp:cNvSpPr/>
      </dsp:nvSpPr>
      <dsp:spPr>
        <a:xfrm>
          <a:off x="4191013" y="-117105"/>
          <a:ext cx="2133572" cy="213357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 val="40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Суд</a:t>
          </a:r>
          <a:endParaRPr lang="en-GB" sz="19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503467" y="195349"/>
        <a:ext cx="1508664" cy="1508664"/>
      </dsp:txXfrm>
    </dsp:sp>
    <dsp:sp modelId="{0A356DCE-2672-4988-9A4D-2AF7290B107B}">
      <dsp:nvSpPr>
        <dsp:cNvPr id="0" name=""/>
        <dsp:cNvSpPr/>
      </dsp:nvSpPr>
      <dsp:spPr>
        <a:xfrm>
          <a:off x="2504196" y="2501229"/>
          <a:ext cx="2133572" cy="2133572"/>
        </a:xfrm>
        <a:prstGeom prst="ellipse">
          <a:avLst/>
        </a:prstGeom>
        <a:solidFill>
          <a:srgbClr val="99602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b="1" i="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АЛСУ</a:t>
          </a:r>
          <a:endParaRPr lang="en-GB" sz="1900" b="1" i="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16650" y="2813683"/>
        <a:ext cx="1508664" cy="1508664"/>
      </dsp:txXfrm>
    </dsp:sp>
    <dsp:sp modelId="{649EA1BB-B4EF-4B2D-9A0A-F12B330E2081}">
      <dsp:nvSpPr>
        <dsp:cNvPr id="0" name=""/>
        <dsp:cNvSpPr/>
      </dsp:nvSpPr>
      <dsp:spPr>
        <a:xfrm>
          <a:off x="6009321" y="2328787"/>
          <a:ext cx="2133572" cy="2133572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Одбор поверилаца</a:t>
          </a:r>
          <a:endParaRPr lang="en-GB" sz="19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321775" y="2641241"/>
        <a:ext cx="1508664" cy="1508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70967A5-4F38-DE93-32A6-196CB78182E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32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10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72AAFED-9926-C87C-C90C-78A5F9481F0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11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6D09859-AD34-529C-1985-5C6305B4AEA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13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5DCB6EC-1FE0-3D8F-132E-4044F7CDDF4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38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F0A3E91-D58E-1A07-D6D8-9C363C10197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1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A92D28E-DD39-2F81-0E7B-BCF1A2BA83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94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15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03ABCF9-03D6-D2A6-0FDE-F9C096F0EE0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79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4CBAC1A-019E-345E-0B34-F39E1806DA1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44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17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7330406-BBF6-83C7-0348-44E8602594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50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46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27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3CFC782-8D72-D068-288B-945C459A01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8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38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28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5AC9208-F658-7532-78B4-D6C4AC76F91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613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29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30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8EB4F0D-D585-AFF5-C340-F918CCD06D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7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6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5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2BB29F5-CF7C-134E-A006-7307369682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21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6D31F24-004E-8CF1-9FA2-D2E0DCDA86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70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6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8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EDF1D85-6A64-CE10-8793-ADF2BB131C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9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9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419EF1C-0598-86E9-0FC5-FA666ABAA0A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brd-restructuring.com/storage/uploads/documents/13472%20EBRD%20(Insolvency%20Office%20Holder%20Principles%20ARTWORK)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rd-restructuring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-lex.europa.eu/legal-content/EN/TXT/?uri=celex%3A52022PC0702" TargetMode="External"/><Relationship Id="rId4" Type="http://schemas.openxmlformats.org/officeDocument/2006/relationships/hyperlink" Target="https://eur-lex.europa.eu/eli/dir/2019/1023/o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BF8C87B-E609-001A-B067-967F8D89A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t="11573" r="77" b="7670"/>
          <a:stretch/>
        </p:blipFill>
        <p:spPr bwMode="auto">
          <a:xfrm>
            <a:off x="-57150" y="-44450"/>
            <a:ext cx="12682876" cy="6902450"/>
          </a:xfrm>
          <a:prstGeom prst="rect">
            <a:avLst/>
          </a:prstGeom>
          <a:noFill/>
          <a:ln w="25400" cap="rnd" cmpd="dbl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18CC028-D3C7-CCB7-A83C-9A1953A39826}"/>
              </a:ext>
            </a:extLst>
          </p:cNvPr>
          <p:cNvSpPr txBox="1">
            <a:spLocks/>
          </p:cNvSpPr>
          <p:nvPr/>
        </p:nvSpPr>
        <p:spPr>
          <a:xfrm>
            <a:off x="231626" y="4306815"/>
            <a:ext cx="5064274" cy="9233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6000" dirty="0">
                <a:latin typeface="+mn-lt"/>
              </a:rPr>
              <a:t>Добродошли</a:t>
            </a: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9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6A809F-0BAE-A8D3-915E-983D139B8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38" y="588381"/>
            <a:ext cx="11532476" cy="5810735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endParaRPr lang="sr-Cyrl-R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s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Лиценцирање и регистрација 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треба да има неки облик званичног овлашћења за рад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s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Регулација, надзор и дисциплина 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треба да подлеж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регулаторном оквиру са надзорним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дисциплинским овлашћењима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s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Квалификација и обука 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као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припадник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посебн</a:t>
            </a:r>
            <a:r>
              <a:rPr lang="sr-Cyrl-R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s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професиј</a:t>
            </a:r>
            <a:r>
              <a:rPr lang="sr-Cyrl-R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s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треба да испуњава релевантне квалификације; треба редовно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унапређује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професионалне вештине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s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 за именовање и разрешење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треба да постоји јасан систем за именовање који подстиче именовање одговарајућег кандидата за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</a:t>
            </a:r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sr-Cyrl-R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Професионални</a:t>
            </a:r>
            <a:r>
              <a:rPr lang="s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стандарди и етика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треба да се руковод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скупом специфичних радних стандарда и етике за професију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s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Правна овлашћења и дужности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треба да има довољна законска овлашћења да обавља своје дужности (укључујући повраћај имовине).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би требало да има обавезу да редовно обавештава све заинтересоване стране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поступку</a:t>
            </a:r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s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sr-Cyrl-R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града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треба да постоји законски оквир који би регулисао плаћање на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града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стечајним управницима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заштит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заинтересован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стран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Ово би такође требало да подстакне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квалитетнији рад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 algn="just"/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</a:t>
            </a:r>
            <a:fld id="{E8CF6129-BF84-43C5-AE63-F5A37F2F1AAE}" type="slidenum">
              <a:rPr lang="sr-Cyrl-RS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pPr lvl="0" algn="just"/>
              <a:t>10</a:t>
            </a:fld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13E76-0E29-2392-7F4F-5FFF690FE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640" y="375491"/>
            <a:ext cx="10665911" cy="480131"/>
          </a:xfrm>
        </p:spPr>
        <p:txBody>
          <a:bodyPr/>
          <a:lstStyle/>
          <a:p>
            <a:r>
              <a:rPr lang="s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Седам (ЕБРД) </a:t>
            </a:r>
            <a:r>
              <a:rPr lang="sr-Cyrl-R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мерила</a:t>
            </a:r>
            <a:r>
              <a:rPr lang="s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развој професије </a:t>
            </a:r>
            <a:r>
              <a:rPr lang="sr-Cyrl-R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стечајних управника</a:t>
            </a:r>
            <a:r>
              <a:rPr lang="s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4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C4BC-D4CA-BDF3-AD4C-BCDE0D3D3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396" y="226204"/>
            <a:ext cx="10515599" cy="480131"/>
          </a:xfrm>
        </p:spPr>
        <p:txBody>
          <a:bodyPr/>
          <a:lstStyle/>
          <a:p>
            <a:r>
              <a:rPr lang="sr-Cyrl-R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</a:t>
            </a:r>
            <a:r>
              <a:rPr lang="s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развоја професије </a:t>
            </a:r>
            <a:r>
              <a:rPr lang="sr-Cyrl-R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стечајних управника</a:t>
            </a:r>
            <a:r>
              <a:rPr lang="sr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процени ЕБРД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45A62-CE31-6224-0F82-D757BE75868D}"/>
              </a:ext>
            </a:extLst>
          </p:cNvPr>
          <p:cNvSpPr txBox="1"/>
          <p:nvPr/>
        </p:nvSpPr>
        <p:spPr>
          <a:xfrm>
            <a:off x="538396" y="5870468"/>
            <a:ext cx="1130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Србија се нашла у три најбоље оцењене јурисдикције после Румуније и Литваније.</a:t>
            </a:r>
          </a:p>
          <a:p>
            <a:pPr algn="just"/>
            <a:r>
              <a:rPr lang="s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Тунис, Грузија, Египат и Мароко су били на дну, али недавне реформе у Грузији значе да би се положај Грузије променио ако би се процена извршила данас										                    </a:t>
            </a:r>
            <a:fld id="{87A57378-6563-4184-B9B5-2155DD27FBD3}" type="slidenum">
              <a:rPr lang="sr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fld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C9B445-00D6-E695-1EAE-639A10E1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9" y="630316"/>
            <a:ext cx="11359600" cy="52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82B1E0-B88E-0B14-699F-69D6CCA86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80" y="985421"/>
            <a:ext cx="11469417" cy="5496997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Најјачи показатељ учинка у 27 земаља које су испитане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 Балкана: регулаторну функцију углавном обавља владино министарство заједно са судом (нпр. Бугарска, Хрватска, Грчка: Министарство правде). У Словенији: Министарство правде и Комора стечајних управника задужени за листу овлашћених </a:t>
            </a:r>
            <a:r>
              <a:rPr lang="sr-Cyrl-R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стечајних управника</a:t>
            </a:r>
            <a:endParaRPr lang="s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Србија: један од ретких изузетака. </a:t>
            </a:r>
            <a:r>
              <a:rPr lang="sr-Cyrl-R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егулацију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стечајних управника 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спроводи посебна државна агенција,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АЛСУ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под надзором Министарства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привреде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 међународни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упоредни примери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 којих регулацију спроводи 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државна агенција укључују Албанију, Летонију и Литванију</a:t>
            </a:r>
            <a:endParaRPr lang="sr-Latn-R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b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Наменско регулаторно тело ће вероватн</a:t>
            </a:r>
            <a:r>
              <a:rPr lang="sr-Cyrl-R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ије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бити активан регулатор и обезбедити виши стандард професионалног понашања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Такође је неопходно да регулатор има дисциплинска овлашћења и строге санкције, као што је одузимање лиценце, </a:t>
            </a:r>
            <a:r>
              <a:rPr lang="sr-Cyrl-R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које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обесхрабруј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кршење прописа и дужности</a:t>
            </a:r>
            <a:endParaRPr lang="s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-Cyrl-R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 Британија</a:t>
            </a:r>
            <a:r>
              <a:rPr lang="s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егулатив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стечајних управника 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спроводи неколико саморегулишућих професионалних тела, која су под надзором наменске владине агенције (Служба за несолвентност)										            </a:t>
            </a:r>
            <a:fld id="{64F3BAB6-8475-492A-AD84-8E9DB28ED961}" type="slidenum">
              <a:rPr lang="sr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fld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00B88-F28F-8316-00DA-9FA3D13A3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480" y="375582"/>
            <a:ext cx="10515599" cy="480131"/>
          </a:xfrm>
        </p:spPr>
        <p:txBody>
          <a:bodyPr/>
          <a:lstStyle/>
          <a:p>
            <a:r>
              <a:rPr lang="s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Мерило за процену: регулатива, надзор и дисциплина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8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1E442-979A-BB23-E405-34C158DE0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57" y="807868"/>
            <a:ext cx="11196145" cy="5800764"/>
          </a:xfrm>
        </p:spPr>
        <p:txBody>
          <a:bodyPr/>
          <a:lstStyle/>
          <a:p>
            <a:pPr algn="just"/>
            <a:endParaRPr lang="sr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Принцип 6. Професионални стандарди ЕБРД-а: „Регулаторни оквир за 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стечајне управнике 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треба да постави </a:t>
            </a:r>
            <a:r>
              <a:rPr lang="sr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професионалне стандарде који </a:t>
            </a:r>
            <a:r>
              <a:rPr lang="sr-Cyrl-RS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усмеравају</a:t>
            </a:r>
            <a:r>
              <a:rPr lang="sr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 носиоце </a:t>
            </a:r>
            <a:r>
              <a:rPr lang="sr-Cyrl-RS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ових </a:t>
            </a:r>
            <a:r>
              <a:rPr lang="sr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функција и подржавају ефикасно и благовремено управљање стечајним поступцима 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. Професионалне стандарде треба разликовати од „ </a:t>
            </a:r>
            <a:r>
              <a:rPr lang="sr" sz="22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етичких правила“, која су општа морална начела 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која се од 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стечајног управника 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очекује да поштује.” </a:t>
            </a:r>
            <a:endParaRPr lang="sr-Cyrl-RS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Важност: обезбедити правичан третман заинтересованих страна и улити поверење у процес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стечаја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улогу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</a:t>
            </a:r>
            <a:endParaRPr lang="s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Налази процене: генерално, ово је било најслабије мерило у 27 земаља</a:t>
            </a:r>
          </a:p>
          <a:p>
            <a:pPr algn="just"/>
            <a:r>
              <a:rPr lang="s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Србија 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једина испитана земља која је имала свеобухватан обавезујући кодекс понашања који је обухватао професионална и етичка правила, при чему се поштовање редовно прати</a:t>
            </a:r>
          </a:p>
          <a:p>
            <a:pPr algn="just"/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Остале земље на Балкану које су постигле више од 70% за ово мерило укључивале су Албанију, Северну Македонију, Румунију и Словенију</a:t>
            </a:r>
          </a:p>
          <a:p>
            <a:pPr algn="just"/>
            <a:r>
              <a:rPr lang="sr-Cyrl-R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 Британија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професионални етички кодекс који утврђује и спроводи саморегулишуће професионално тело које лиценцира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стечајне управнике</a:t>
            </a:r>
            <a:endParaRPr lang="s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+mn-lt"/>
              </a:rPr>
              <a:t>											            </a:t>
            </a:r>
            <a:fld id="{0E2D0F3E-5F3B-42EA-9023-BBB3620B380F}" type="slidenum">
              <a:rPr lang="en-GB" smtClean="0">
                <a:latin typeface="+mn-lt"/>
              </a:rPr>
              <a:t>13</a:t>
            </a:fld>
            <a:endParaRPr lang="en-GB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08E7B-F107-A42B-72CF-4EA8FAF3C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258" y="249367"/>
            <a:ext cx="10728542" cy="709421"/>
          </a:xfrm>
        </p:spPr>
        <p:txBody>
          <a:bodyPr/>
          <a:lstStyle/>
          <a:p>
            <a:r>
              <a:rPr lang="s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Мерило </a:t>
            </a:r>
            <a:r>
              <a:rPr lang="sr-Cyrl-R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процену</a:t>
            </a:r>
            <a:r>
              <a:rPr lang="s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етика и професионални стандарди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92A66-2D39-870B-4D8F-9692699A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830731"/>
            <a:ext cx="11534848" cy="5684004"/>
          </a:xfrm>
        </p:spPr>
        <p:txBody>
          <a:bodyPr/>
          <a:lstStyle/>
          <a:p>
            <a:pPr algn="just"/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Различити приступи обрачуну на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аде за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стечајне управнике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зависности од јурисдикције: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Месечна на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Тарифа или скала заснована на проценту реализације и/или расподеле повериоцима (фокус на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банкротство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Тарифа заснована на величини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друштва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нпр. промет/број запослених (нпр. Француска)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-Cyrl-R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арифа по утрошеном времену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 основу сатница за различите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нивое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ангажованих лица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Активности морају бити правилно документоване и одобрене од стране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поверилаца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суда (нпр. </a:t>
            </a:r>
            <a:r>
              <a:rPr lang="sr-Cyrl-R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 Британија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24000" lvl="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неким случајевима, додатна награда заснована на учинку може бити додељена у складу са законским оквиром</a:t>
            </a:r>
            <a:endParaRPr lang="sr-Latn-R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 lvl="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Предности / недостаци различитих приступа </a:t>
            </a:r>
            <a:r>
              <a:rPr lang="sr-Cyrl-R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обрачуна накнаде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24000" lvl="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Скала накнада заснована на реализацији: може учинити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банкротство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атрактивнијом опцијом од реорганизације и можда неће одражавати сложеност случаја или наградити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уложени труд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Накнаде засноване на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утрошеном времену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можда не одражавају да ли се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поступак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води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ефикасно или да ли постоји добар исход за повериоце; препоручљиво је да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повериоци</a:t>
            </a:r>
            <a:r>
              <a:rPr lang="s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унапред одобре стратегију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</a:t>
            </a:r>
            <a:endParaRPr lang="s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развој професије </a:t>
            </a:r>
            <a:r>
              <a:rPr lang="sr-Cyrl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</a:t>
            </a:r>
            <a:r>
              <a:rPr lang="sr-Cyrl-R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равника</a:t>
            </a:r>
            <a:r>
              <a:rPr lang="s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неопходан је конкурентан ниво накнаде</a:t>
            </a:r>
          </a:p>
          <a:p>
            <a:pPr algn="just"/>
            <a:r>
              <a:rPr lang="sr-Latn-RS" sz="1800" dirty="0"/>
              <a:t>											         </a:t>
            </a:r>
            <a:fld id="{27E22B64-6CB2-4EFB-A106-8FE535E9936B}" type="slidenum">
              <a:rPr lang="en-GB" smtClean="0">
                <a:latin typeface="+mn-lt"/>
              </a:rPr>
              <a:t>14</a:t>
            </a:fld>
            <a:r>
              <a:rPr lang="sr-Latn-RS" sz="1800" dirty="0"/>
              <a:t>		</a:t>
            </a:r>
            <a:endParaRPr lang="en-GB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B00EE-EADC-D5B7-8260-D0E59E682C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538" y="343265"/>
            <a:ext cx="10738687" cy="480131"/>
          </a:xfrm>
        </p:spPr>
        <p:txBody>
          <a:bodyPr/>
          <a:lstStyle/>
          <a:p>
            <a:r>
              <a:rPr lang="sr-Cyrl-R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Мерило за процену</a:t>
            </a:r>
            <a:r>
              <a:rPr lang="s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Одговарајућа основа за на</a:t>
            </a:r>
            <a:r>
              <a:rPr lang="sr-Cyrl-R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граду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F18492-138F-D752-369F-58821E74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72" y="1189608"/>
            <a:ext cx="11520655" cy="5169150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Уредба Европске уније о несолвентности из 2000.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године.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Извештај Европске комисије из децембра 2012. и преиначена Уредба Европске уније о несолвентности из 2015.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године</a:t>
            </a:r>
            <a:endParaRPr lang="s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Међународне академске иницијативе, иницијативе приватног сектора, нпр.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звештај Универзитета у Лајдену и ИНСОЛ </a:t>
            </a:r>
            <a:endParaRPr lang="sr-Cyrl-R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Према Директиви (ЕУ) 2019/1023 о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превентивном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оквир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реструктурирања, државе чланице ЕУ сада морају да обезбеде да:</a:t>
            </a:r>
          </a:p>
          <a:p>
            <a:pPr marL="800100" lvl="1" indent="-34290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је стечајни управник 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одговарајуће обучен;</a:t>
            </a:r>
          </a:p>
          <a:p>
            <a:pPr marL="800100" lvl="1" indent="-34290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је стечајни управник 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именован на транспарентан начин уз поштовање потребе да се 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спроведе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ефикасн</a:t>
            </a:r>
            <a:r>
              <a:rPr lang="sr-Cyrl-RS" sz="2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ост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поступка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је стечајни управник под надзором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извршавању 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његових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задужења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и</a:t>
            </a:r>
          </a:p>
          <a:p>
            <a:pPr marL="800100" lvl="1" indent="-34290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стечајни управник 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обављ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свој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задужења</a:t>
            </a:r>
            <a:r>
              <a:rPr lang="sr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са интегритетом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Повећани фокус на међународном нивоу на реорганизацију пословања захтева од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 поседују специјалистичке вештине, чак и саветовање ван формалног стечајног поступка.Али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реорганизације се још увек развија у многим земљама ЕУ и на Западном Балкану: Извештај ЕБРД о пословној реорганизацији за 2022.	</a:t>
            </a:r>
            <a:r>
              <a:rPr lang="sr-Cyrl-R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годину</a:t>
            </a:r>
            <a:r>
              <a:rPr lang="s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fld id="{69B7901A-1E5E-4C08-A9CA-7CFC96947502}" type="slidenum">
              <a:rPr lang="sr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fld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624A8-66A7-89B2-2C40-2851D9C895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59" y="-1352360"/>
            <a:ext cx="10515599" cy="2541968"/>
          </a:xfrm>
        </p:spPr>
        <p:txBody>
          <a:bodyPr/>
          <a:lstStyle/>
          <a:p>
            <a:endParaRPr lang="sr-Cyrl-R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Cyrl-R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Cyrl-R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 већи значај заједничких професионалних стандарда за </a:t>
            </a:r>
            <a:r>
              <a:rPr lang="sr-Cyrl-R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стечајне управнике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0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D47644-B619-D80E-BD54-7CA5B172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07" y="766323"/>
            <a:ext cx="10999076" cy="6700041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Велике Британије: улога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је еволуирала у последњих 40 година</a:t>
            </a:r>
          </a:p>
          <a:p>
            <a:pPr algn="just">
              <a:spcAft>
                <a:spcPts val="600"/>
              </a:spcAft>
            </a:pP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Главни покретачки фактор је утицај препорука Cork Report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1982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године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Више нагласка на култури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одржавања пословања</a:t>
            </a:r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Повериоци – већи утицај у именовању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стечајних управника</a:t>
            </a:r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Професионална регулатива потребна да би се осигурала компетентност и интегритет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</a:t>
            </a:r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Мере кажњавања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кршења дужности 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директора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друштава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усмерених 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штету поверилаца</a:t>
            </a:r>
          </a:p>
          <a:p>
            <a:pPr algn="just">
              <a:spcBef>
                <a:spcPts val="0"/>
              </a:spcBef>
            </a:pP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Ово је довело до виших стандарда професионализма и повећаног поштовања према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стечајним управницима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Великој Британији</a:t>
            </a:r>
            <a:endParaRPr lang="sr-Cyrl-R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50000"/>
              </a:lnSpc>
              <a:spcBef>
                <a:spcPts val="0"/>
              </a:spcBef>
            </a:pPr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управник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има највећи утицај у обезбеђивању најефикаснијег исхода у стечајним поступцима, стога је од виталног значаја да стечајна професија настави да се развија</a:t>
            </a:r>
            <a:endParaRPr lang="sr-Cyrl-R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50000"/>
              </a:lnSpc>
              <a:spcBef>
                <a:spcPts val="0"/>
              </a:spcBef>
            </a:pPr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Професионална удружења, национална, нпр.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R3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међународна, нпр. ИНСОЛ Europe (која укључује српске чланове) и ИНСОЛ International могу помоћи у подизању стандарда</a:t>
            </a:r>
            <a:endParaRPr lang="sr-Cyrl-R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50000"/>
              </a:lnSpc>
              <a:spcBef>
                <a:spcPts val="0"/>
              </a:spcBef>
            </a:pPr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Улога регулатора за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 право</a:t>
            </a:r>
            <a:r>
              <a:rPr lang="s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такође је неопходна у одржавању стандарда и подстицању промена										        </a:t>
            </a:r>
            <a:fld id="{4E5289A9-D137-4653-87BE-8EE2F3983101}" type="slidenum">
              <a:rPr lang="sr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fld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987C-B5A9-C661-0AC1-A07B40DBA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407" y="286192"/>
            <a:ext cx="10497205" cy="480131"/>
          </a:xfrm>
        </p:spPr>
        <p:txBody>
          <a:bodyPr/>
          <a:lstStyle/>
          <a:p>
            <a:r>
              <a:rPr lang="sr-Cyrl-R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Међународни упоредни примери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6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16DFC3-CE18-F188-9B51-8527E4A8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394700"/>
            <a:ext cx="10906959" cy="5022329"/>
          </a:xfrm>
        </p:spPr>
        <p:txBody>
          <a:bodyPr/>
          <a:lstStyle/>
          <a:p>
            <a:pPr algn="just"/>
            <a:endParaRPr lang="en-GB" dirty="0">
              <a:latin typeface="+mn-lt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 о стечају</a:t>
            </a:r>
            <a:r>
              <a:rPr lang="sr-Cyrl-RS" sz="2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правни положај стечајног управника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 о АЛСУ – издавање лиценце и поступак надзора над радом 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Кодекс етике за стечајне управнике – начела и стандарди поступања 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Правилник о утврђивању националних стандарда за управљање стечајном масом – управљање поступком стечаја</a:t>
            </a:r>
            <a:endParaRPr lang="sr-Cyrl-RS" sz="24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Правилник о основама и мерилима за одређивање награде за рад и накнаде трошкова стечајних управника – награда и накнада трошкова</a:t>
            </a:r>
          </a:p>
          <a:p>
            <a:pPr lvl="0" algn="just">
              <a:lnSpc>
                <a:spcPct val="107000"/>
              </a:lnSpc>
            </a:pPr>
            <a:endParaRPr lang="sr-Latn-R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sr-Latn-R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sr-Latn-R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       </a:t>
            </a:r>
            <a:fld id="{50246D5D-15A2-4FC5-8FE1-0C836CFEC0D1}" type="slidenum">
              <a:rPr lang="sr-Cyrl-RS" kern="1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fld>
            <a:r>
              <a:rPr lang="sr-Latn-R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sr-Cyrl-R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C34CA-A0EE-1535-DB34-A0E2CE48F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440971"/>
            <a:ext cx="10515600" cy="480131"/>
          </a:xfrm>
        </p:spPr>
        <p:txBody>
          <a:bodyPr/>
          <a:lstStyle/>
          <a:p>
            <a:r>
              <a:rPr lang="sr-Cyrl-RS" sz="2800" dirty="0">
                <a:latin typeface="+mn-lt"/>
              </a:rPr>
              <a:t>РЕГУЛАТОРНИ ОКВИР И ЕВОЛУЦИЈА ПРОФЕСИЈЕ У СРБИЈИ</a:t>
            </a:r>
            <a:endParaRPr lang="s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982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9C4DA0-8C07-46FB-06B3-FDE0AD4B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13" y="1411550"/>
            <a:ext cx="11262065" cy="5149048"/>
          </a:xfrm>
        </p:spPr>
        <p:txBody>
          <a:bodyPr/>
          <a:lstStyle/>
          <a:p>
            <a:pPr algn="just"/>
            <a:r>
              <a:rPr lang="sr-Cyrl-RS" sz="2200" u="sng" dirty="0">
                <a:latin typeface="+mn-lt"/>
              </a:rPr>
              <a:t>Предузимају све неопходне радње у циљу очувања имовине дужника и остварења њене максималне вредности у циљу заштите колективних интереса поверилаца.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Оснивање АЛСУ 2004. године као државне агенције која се бави избором, контролом о професионалним усавршавањем стечајних управника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ритеријуми за издавање лиценце – обавезна ВСС</a:t>
            </a:r>
            <a:endParaRPr lang="sr-RS" sz="2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ранспарентност у раду – обавезно извештавање суда и одбора поверилаца</a:t>
            </a:r>
            <a:endParaRPr lang="en-US" sz="2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Регулација поступка надзора над радом</a:t>
            </a:r>
            <a:endParaRPr lang="sr-RS" sz="2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тицаја поверилачких органа, пре свега одбора поверилаца – надзорна и саветодавна улога</a:t>
            </a:r>
            <a:endParaRPr lang="sr-RS" sz="2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 случајног одабира – могућност утицаја повериоца као предлагача покретања поступка</a:t>
            </a:r>
            <a:r>
              <a:rPr lang="sr-Latn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										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						        </a:t>
            </a:r>
            <a:fld id="{C12E7A30-8FBC-493E-9758-94422AF4C0F1}" type="slidenum">
              <a:rPr lang="sr-Latn-RS" kern="10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pPr algn="just">
                <a:lnSpc>
                  <a:spcPct val="107000"/>
                </a:lnSpc>
                <a:spcBef>
                  <a:spcPts val="0"/>
                </a:spcBef>
              </a:pPr>
              <a:t>18</a:t>
            </a:fld>
            <a:endParaRPr lang="sr-RS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sr-Latn-RS" sz="2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Latn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						</a:t>
            </a:r>
            <a:endParaRPr lang="sr-RS" u="sng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1E6A2-DBE7-BF5B-28CD-777DE48E2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14" y="455441"/>
            <a:ext cx="10719785" cy="867930"/>
          </a:xfrm>
        </p:spPr>
        <p:txBody>
          <a:bodyPr/>
          <a:lstStyle/>
          <a:p>
            <a:pPr algn="just"/>
            <a:r>
              <a:rPr lang="sr-Cyrl-RS" sz="2800" dirty="0">
                <a:latin typeface="+mn-lt"/>
              </a:rPr>
              <a:t>Стечајни управници као професионалци и орган управљања стечајног дужника</a:t>
            </a:r>
            <a:endParaRPr lang="sr-R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39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34F6-AADF-A81E-394E-9A84A2E8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500326"/>
            <a:ext cx="11026066" cy="501588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dirty="0"/>
              <a:t> </a:t>
            </a:r>
            <a:r>
              <a:rPr lang="sr-Cyrl-RS" sz="2200" dirty="0">
                <a:latin typeface="+mn-lt"/>
              </a:rPr>
              <a:t> Регулација и надзор над радом</a:t>
            </a:r>
          </a:p>
          <a:p>
            <a:r>
              <a:rPr lang="sr-Cyrl-RS" sz="2200" dirty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200" dirty="0">
                <a:latin typeface="+mn-lt"/>
              </a:rPr>
              <a:t>  Одговорност стечајног управника</a:t>
            </a:r>
          </a:p>
          <a:p>
            <a:endParaRPr lang="sr-Cyrl-RS" sz="2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200" dirty="0">
                <a:latin typeface="+mn-lt"/>
              </a:rPr>
              <a:t>  Услови за издавање и обнављање лиценце и поступак именовања</a:t>
            </a:r>
          </a:p>
          <a:p>
            <a:endParaRPr lang="sr-Cyrl-RS" sz="2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200" dirty="0">
                <a:latin typeface="+mn-lt"/>
              </a:rPr>
              <a:t>  Законска овлашћења и положај стечајног управника</a:t>
            </a:r>
          </a:p>
          <a:p>
            <a:r>
              <a:rPr lang="sr-Cyrl-RS" sz="2200" dirty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200" dirty="0">
                <a:latin typeface="+mn-lt"/>
              </a:rPr>
              <a:t>  Систем обрачуна награде и накнада трошкова</a:t>
            </a:r>
          </a:p>
          <a:p>
            <a:endParaRPr lang="sr-Cyrl-RS" sz="2200" dirty="0">
              <a:latin typeface="+mn-lt"/>
            </a:endParaRPr>
          </a:p>
          <a:p>
            <a:r>
              <a:rPr lang="sr-Cyrl-RS" sz="2200" dirty="0">
                <a:latin typeface="+mn-lt"/>
              </a:rPr>
              <a:t>Етика и професионални стандарди као тема посебне обуке</a:t>
            </a:r>
            <a:endParaRPr lang="sr-Latn-RS" sz="2200" dirty="0">
              <a:latin typeface="+mn-lt"/>
            </a:endParaRPr>
          </a:p>
          <a:p>
            <a:r>
              <a:rPr lang="sr-Latn-RS" sz="2200" dirty="0">
                <a:latin typeface="+mn-lt"/>
              </a:rPr>
              <a:t>											        </a:t>
            </a:r>
            <a:fld id="{038DD98B-63A6-4DA5-A878-52EFF41571C3}" type="slidenum">
              <a:rPr lang="sr-Cyrl-RS" smtClean="0">
                <a:latin typeface="+mn-lt"/>
              </a:rPr>
              <a:t>19</a:t>
            </a:fld>
            <a:r>
              <a:rPr lang="sr-Latn-RS" sz="2200" dirty="0">
                <a:latin typeface="+mn-lt"/>
              </a:rPr>
              <a:t>			</a:t>
            </a:r>
            <a:endParaRPr lang="sr-RS" sz="22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3FE36-9E3E-5BD9-05A8-30635BA35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459" y="455441"/>
            <a:ext cx="10661340" cy="867930"/>
          </a:xfrm>
        </p:spPr>
        <p:txBody>
          <a:bodyPr/>
          <a:lstStyle/>
          <a:p>
            <a:pPr algn="just"/>
            <a:r>
              <a:rPr lang="sr-Cyrl-RS" sz="2800" dirty="0">
                <a:latin typeface="+mn-lt"/>
              </a:rPr>
              <a:t>Резиме ЕБРД принципа за стечајне управнике у правним оквирима Републике Србије</a:t>
            </a:r>
            <a:endParaRPr lang="sr-R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181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0A5DA-8ADD-D1F9-37F6-ABED6E75A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12" y="623586"/>
            <a:ext cx="6497292" cy="3541482"/>
          </a:xfrm>
        </p:spPr>
        <p:txBody>
          <a:bodyPr/>
          <a:lstStyle/>
          <a:p>
            <a:endParaRPr lang="sr-Latn-RS" sz="2800" b="1" dirty="0">
              <a:latin typeface="+mn-lt"/>
            </a:endParaRPr>
          </a:p>
          <a:p>
            <a:r>
              <a:rPr lang="sr-Cyrl-RS" sz="2800" b="1" dirty="0">
                <a:latin typeface="+mn-lt"/>
              </a:rPr>
              <a:t>УПОРЕДНИ ПРИКАЗ ПОЛОЖАЈА, КВАЛИФИКАЦИЈА И ОБУКЕ, НАДЗОРА И РЕГУЛАТИВЕ СТЕЧАЈНИХ УПРАВНИКА У РАЗЛИЧИТИМ ЗАКОНОДАВСТВИМА</a:t>
            </a:r>
          </a:p>
          <a:p>
            <a:endParaRPr lang="en-US" sz="2400" b="1" dirty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29629-5FB3-C2D2-622F-6CA4F444F0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5220" y="4119165"/>
            <a:ext cx="1985928" cy="480131"/>
          </a:xfrm>
        </p:spPr>
        <p:txBody>
          <a:bodyPr/>
          <a:lstStyle/>
          <a:p>
            <a:r>
              <a:rPr lang="sr-Cyrl-RS" sz="2800">
                <a:latin typeface="+mn-lt"/>
              </a:rPr>
              <a:t>28.02.2024.</a:t>
            </a:r>
            <a:endParaRPr lang="en-US" sz="28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FEA779-BD97-FCEF-D523-C362D06B2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041" y="6015805"/>
            <a:ext cx="1415562" cy="554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0618D0-005E-3E58-6DE3-153625E636C7}"/>
              </a:ext>
            </a:extLst>
          </p:cNvPr>
          <p:cNvSpPr txBox="1"/>
          <p:nvPr/>
        </p:nvSpPr>
        <p:spPr>
          <a:xfrm>
            <a:off x="10093912" y="5646473"/>
            <a:ext cx="149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Локални правни консултант</a:t>
            </a:r>
            <a:endParaRPr lang="en-US" sz="900" i="0" dirty="0">
              <a:solidFill>
                <a:srgbClr val="16173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6F963F-5C07-3D41-7D24-97F45E124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544" y="5738921"/>
            <a:ext cx="2148396" cy="9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431F28-5C69-87B7-18AB-2402254EC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914401"/>
            <a:ext cx="11424832" cy="5655075"/>
          </a:xfrm>
        </p:spPr>
        <p:txBody>
          <a:bodyPr/>
          <a:lstStyle/>
          <a:p>
            <a:pPr algn="just"/>
            <a:r>
              <a:rPr lang="sr-Cyrl-RS" dirty="0">
                <a:latin typeface="+mn-lt"/>
              </a:rPr>
              <a:t>Подела надзора над радом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Cyrl-RS" dirty="0">
                <a:latin typeface="+mn-lt"/>
              </a:rPr>
              <a:t>Скупштина и Одбор поверилаца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Cyrl-RS" dirty="0">
                <a:latin typeface="+mn-lt"/>
              </a:rPr>
              <a:t>Стечајни судија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Cyrl-RS" dirty="0">
                <a:latin typeface="+mn-lt"/>
              </a:rPr>
              <a:t>АЛСУ</a:t>
            </a:r>
          </a:p>
          <a:p>
            <a:pPr algn="just"/>
            <a:r>
              <a:rPr lang="sr-Cyrl-RS" u="sng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Ску</a:t>
            </a:r>
            <a:r>
              <a:rPr lang="sr-Cyrl-RS" u="sng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пштина</a:t>
            </a:r>
            <a:r>
              <a:rPr lang="sr-Cyrl-RS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даје сагласност на избор стечајног управника или предлаже избор новог</a:t>
            </a:r>
          </a:p>
          <a:p>
            <a:pPr algn="just"/>
            <a:r>
              <a:rPr lang="sr-Cyrl-RS" u="sng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Одбор поверилаца</a:t>
            </a:r>
            <a:r>
              <a:rPr lang="sr-Latn-R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r-Cyrl-RS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sr-Cyrl-RS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даје сагласност на радње од изузетног значаја  - може предложити разрешење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sr-Cyrl-RS" sz="20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sr-Cyrl-RS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аветодавни орган – даје мишљења по захтеву стечајног управника</a:t>
            </a:r>
            <a:endParaRPr lang="sr-Cyrl-RS" sz="20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u="sng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АЛСУ</a:t>
            </a:r>
            <a:r>
              <a:rPr lang="sr-Cyrl-R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као професионална организација и надзорни орган</a:t>
            </a:r>
            <a:endParaRPr lang="sr-Cyrl-RS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Улога стечајног судије у надзору над радом</a:t>
            </a:r>
          </a:p>
          <a:p>
            <a:pPr algn="just"/>
            <a:r>
              <a:rPr lang="sr-Cyrl-RS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Однос између стечајног суда и АЛСУ 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sr-Cyrl-RS" sz="20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овлашћења суда након поступка спроведеног од стране АЛСУ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sr-Cyrl-RS" sz="20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самостална овлашћења суда </a:t>
            </a:r>
          </a:p>
          <a:p>
            <a:pPr algn="just"/>
            <a:r>
              <a:rPr lang="sr-Cyrl-RS" u="sng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Суд као орган са најширим овлашћењима у надзору над радом</a:t>
            </a:r>
            <a:endParaRPr lang="sr-RS" u="sng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RS" dirty="0"/>
              <a:t>											      </a:t>
            </a:r>
            <a:fld id="{F443996B-81D0-49D6-A998-BA885722EC87}" type="slidenum">
              <a:rPr lang="sr-Latn-RS" smtClean="0">
                <a:latin typeface="+mn-lt"/>
              </a:rPr>
              <a:t>20</a:t>
            </a:fld>
            <a:r>
              <a:rPr lang="sr-Latn-RS" dirty="0"/>
              <a:t>			</a:t>
            </a:r>
            <a:endParaRPr lang="sr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95BB4-2DE3-BE3C-5C02-EBEAB7BED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45" y="479395"/>
            <a:ext cx="10802653" cy="435006"/>
          </a:xfrm>
        </p:spPr>
        <p:txBody>
          <a:bodyPr/>
          <a:lstStyle/>
          <a:p>
            <a:r>
              <a:rPr lang="sr-Cyrl-RS" sz="2800" dirty="0">
                <a:latin typeface="+mn-lt"/>
              </a:rPr>
              <a:t>Надзор над радом стечајних управника</a:t>
            </a:r>
            <a:endParaRPr lang="sr-R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89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88CBA-02B7-C7C4-42EC-8432CF1F4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455441"/>
            <a:ext cx="10515599" cy="867930"/>
          </a:xfrm>
        </p:spPr>
        <p:txBody>
          <a:bodyPr/>
          <a:lstStyle/>
          <a:p>
            <a:pPr algn="ctr"/>
            <a:r>
              <a:rPr lang="sr-Cyrl-RS" sz="2800" dirty="0"/>
              <a:t>Три правца надзора над радом стечајних управника </a:t>
            </a:r>
            <a:endParaRPr lang="sr-R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7D0296-B790-3B9E-B2EA-932F9DB6DF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000" y="1660696"/>
          <a:ext cx="10515600" cy="474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6B152A-0899-5067-668B-291C489D9F9B}"/>
              </a:ext>
            </a:extLst>
          </p:cNvPr>
          <p:cNvSpPr txBox="1"/>
          <p:nvPr/>
        </p:nvSpPr>
        <p:spPr>
          <a:xfrm>
            <a:off x="11203619" y="5965794"/>
            <a:ext cx="48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endParaRPr lang="en-US" sz="2000" i="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4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BB15B3-D802-D832-B522-B96C96028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996"/>
            <a:ext cx="10951346" cy="524670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Врсте одговорности:</a:t>
            </a:r>
            <a:endParaRPr lang="sr-R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Кривична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Дисциплинска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Статусноправна</a:t>
            </a:r>
            <a:endParaRPr lang="sr-Cyrl-RS" sz="2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sr-Cyrl-R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Грађанскоправна </a:t>
            </a:r>
            <a:endParaRPr lang="sr-R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Општа кривична одговорност и одговорност за дела извршена у вршењу функције стечајног управника</a:t>
            </a:r>
            <a:endParaRPr lang="sr-R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Дисциплинска одговорност и улога АЛСУ</a:t>
            </a:r>
            <a:endParaRPr lang="sr-R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Статусноправна</a:t>
            </a:r>
            <a:r>
              <a:rPr lang="sr-Cyrl-R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одговорност и улога суда кроз систем разрешења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Cyrl-R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Грађанскоправна одговорност за штету и обавезно осигурање од одговорност</a:t>
            </a:r>
            <a:endParaRPr lang="sr-Latn-R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       </a:t>
            </a:r>
            <a:fld id="{F4B4FB53-5133-4275-8F97-05DAE3E4F0D9}" type="slidenum">
              <a:rPr lang="sr-Cyrl-RS" kern="1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pPr algn="just">
                <a:lnSpc>
                  <a:spcPct val="107000"/>
                </a:lnSpc>
                <a:spcBef>
                  <a:spcPts val="0"/>
                </a:spcBef>
              </a:pPr>
              <a:t>22</a:t>
            </a:fld>
            <a:endParaRPr lang="sr-R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3F25B-7F73-DFBD-72A5-523D22BDF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648070"/>
            <a:ext cx="10515600" cy="443883"/>
          </a:xfrm>
        </p:spPr>
        <p:txBody>
          <a:bodyPr/>
          <a:lstStyle/>
          <a:p>
            <a:r>
              <a:rPr lang="sr-Cyrl-RS" sz="2800" dirty="0">
                <a:latin typeface="+mn-lt"/>
              </a:rPr>
              <a:t>Одговорност стечајног управника</a:t>
            </a:r>
            <a:endParaRPr lang="sr-R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1933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FCB8BD-B7D0-CA9A-4B1F-1CB1D607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427"/>
            <a:ext cx="10942468" cy="510466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Услове за издавање лиценце прописује Закон о стечају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Улога АЛСУ у процени испуњености услова у складу са Кодексом етике за стечајне управнике</a:t>
            </a:r>
            <a:endParaRPr lang="sr-R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Именовање од стране суда – </a:t>
            </a:r>
            <a:r>
              <a:rPr lang="sr-Cyrl-R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случајног одабира</a:t>
            </a:r>
            <a:endParaRPr lang="sr-RS" sz="24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Предлог повериоца за именовање </a:t>
            </a:r>
            <a:r>
              <a:rPr lang="sr-Cyrl-R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обавезује суд али се у пракси најчешће усваја</a:t>
            </a:r>
            <a:endParaRPr lang="sr-Cyrl-R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Временски оквир предлога за именовање од стране повериоца је ограничен и може се користити само у предлогу за отварање поступка стечаја</a:t>
            </a:r>
            <a:endParaRPr lang="sr-R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dirty="0"/>
          </a:p>
          <a:p>
            <a:pPr algn="just"/>
            <a:r>
              <a:rPr lang="sr-Latn-RS" dirty="0">
                <a:latin typeface="+mn-lt"/>
              </a:rPr>
              <a:t>											      </a:t>
            </a:r>
            <a:fld id="{58AAE220-4DA7-4D5D-9D64-11CD82B72380}" type="slidenum">
              <a:rPr lang="sr-RS" smtClean="0">
                <a:latin typeface="+mn-lt"/>
              </a:rPr>
              <a:t>23</a:t>
            </a:fld>
            <a:endParaRPr lang="sr-RS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5F131-FE43-04E7-7229-941EDADD0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568171"/>
            <a:ext cx="10515599" cy="559294"/>
          </a:xfrm>
        </p:spPr>
        <p:txBody>
          <a:bodyPr/>
          <a:lstStyle/>
          <a:p>
            <a:r>
              <a:rPr lang="sr-Cyrl-RS" sz="2800" dirty="0">
                <a:latin typeface="+mn-lt"/>
              </a:rPr>
              <a:t>Услови за издавање лиценце и поступак именовања</a:t>
            </a:r>
            <a:endParaRPr lang="sr-R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28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E2D2-EA7A-44C8-863C-D623870C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083305"/>
            <a:ext cx="11164412" cy="5415149"/>
          </a:xfrm>
        </p:spPr>
        <p:txBody>
          <a:bodyPr/>
          <a:lstStyle/>
          <a:p>
            <a:pPr algn="just"/>
            <a:endParaRPr lang="sr-Cyrl-RS" dirty="0">
              <a:latin typeface="+mn-lt"/>
            </a:endParaRPr>
          </a:p>
          <a:p>
            <a:pPr algn="just"/>
            <a:r>
              <a:rPr lang="sr-Cyrl-RS" sz="2400" dirty="0">
                <a:latin typeface="+mn-lt"/>
              </a:rPr>
              <a:t>Стечајни управник има положај службеног лица</a:t>
            </a:r>
          </a:p>
          <a:p>
            <a:pPr algn="just"/>
            <a:endParaRPr lang="sr-Cyrl-RS" sz="2400" dirty="0">
              <a:latin typeface="+mn-lt"/>
            </a:endParaRPr>
          </a:p>
          <a:p>
            <a:pPr algn="just"/>
            <a:r>
              <a:rPr lang="sr-Cyrl-RS" sz="2400" dirty="0">
                <a:latin typeface="+mn-lt"/>
              </a:rPr>
              <a:t>Бивши запослени код стечајног дужника имају дужност сарадње у достављању информација и документације стечајном управнику.</a:t>
            </a:r>
          </a:p>
          <a:p>
            <a:pPr algn="just"/>
            <a:endParaRPr lang="sr-Cyrl-RS" sz="2400" dirty="0">
              <a:latin typeface="+mn-lt"/>
            </a:endParaRPr>
          </a:p>
          <a:p>
            <a:pPr algn="just"/>
            <a:r>
              <a:rPr lang="sr-Cyrl-RS" sz="2400" dirty="0">
                <a:latin typeface="+mn-lt"/>
              </a:rPr>
              <a:t>Трећа лица (јавни регистри, банке, </a:t>
            </a:r>
            <a:r>
              <a:rPr lang="sr-Cyrl-RS" sz="2400" dirty="0" err="1">
                <a:latin typeface="+mn-lt"/>
              </a:rPr>
              <a:t>итд</a:t>
            </a:r>
            <a:r>
              <a:rPr lang="sr-Cyrl-RS" sz="2400" dirty="0">
                <a:latin typeface="+mn-lt"/>
              </a:rPr>
              <a:t>) имају дужност сарадње на захтев стечајног управника.</a:t>
            </a:r>
          </a:p>
          <a:p>
            <a:pPr algn="just"/>
            <a:endParaRPr lang="sr-Cyrl-RS" sz="2400" dirty="0">
              <a:latin typeface="+mn-lt"/>
            </a:endParaRPr>
          </a:p>
          <a:p>
            <a:pPr algn="just"/>
            <a:r>
              <a:rPr lang="sr-Cyrl-RS" sz="2400" dirty="0">
                <a:latin typeface="+mn-lt"/>
              </a:rPr>
              <a:t>Систем санкција у случају изостанка сарадње: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+mn-lt"/>
              </a:rPr>
              <a:t>Бивши запослени одговарају за штету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+mn-lt"/>
              </a:rPr>
              <a:t>Нема јасног система санкција за трећа лица</a:t>
            </a:r>
          </a:p>
          <a:p>
            <a:pPr algn="just"/>
            <a:r>
              <a:rPr lang="sr-Latn-RS" dirty="0">
                <a:latin typeface="+mn-lt"/>
              </a:rPr>
              <a:t>											     </a:t>
            </a:r>
            <a:fld id="{C150D3FC-8007-4498-B94D-7749FF4FFAEB}" type="slidenum">
              <a:rPr lang="sr-Latn-RS" smtClean="0">
                <a:latin typeface="+mn-lt"/>
              </a:rPr>
              <a:t>24</a:t>
            </a:fld>
            <a:r>
              <a:rPr lang="sr-Latn-RS" dirty="0">
                <a:latin typeface="+mn-lt"/>
              </a:rPr>
              <a:t>	</a:t>
            </a:r>
            <a:endParaRPr lang="sr-RS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B5AFA-45D3-C2CD-B09F-A772E70DB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568172"/>
            <a:ext cx="10515600" cy="515133"/>
          </a:xfrm>
        </p:spPr>
        <p:txBody>
          <a:bodyPr/>
          <a:lstStyle/>
          <a:p>
            <a:pPr algn="just"/>
            <a:r>
              <a:rPr lang="sr-Cyrl-RS" sz="2800" dirty="0">
                <a:latin typeface="+mn-lt"/>
              </a:rPr>
              <a:t>Законска овлашћења и положај стечајног управника</a:t>
            </a:r>
            <a:endParaRPr lang="sr-R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4172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91D7C2-E9EE-37BA-F0AD-FD30D14D2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8182"/>
            <a:ext cx="11120021" cy="511353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 обрачуна награда и накнада трошкова</a:t>
            </a:r>
            <a:endParaRPr lang="sr-RS" sz="24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Увећање награде</a:t>
            </a:r>
            <a:endParaRPr lang="sr-Cyrl-R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r-Cyrl-R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Сложеност поступка, степен намирења поверилаца, дужина трајања поступка</a:t>
            </a:r>
            <a:endParaRPr lang="sr-R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Умањење награде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r-Cyrl-R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Предлог одбора поверилаца или </a:t>
            </a:r>
            <a:r>
              <a:rPr lang="sr-Cyrl-R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разлучног</a:t>
            </a:r>
            <a:r>
              <a:rPr lang="sr-Cyrl-R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повериоца – улога суда у објективној процени овог предлога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Положај </a:t>
            </a:r>
            <a:r>
              <a:rPr lang="sr-Cyrl-R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 као предлагача плана реорганизације у обрачуну награде и накнаде трошкова</a:t>
            </a:r>
            <a:endParaRPr lang="sr-R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r-Latn-RS" dirty="0"/>
              <a:t>											 </a:t>
            </a:r>
          </a:p>
          <a:p>
            <a:pPr>
              <a:spcBef>
                <a:spcPts val="0"/>
              </a:spcBef>
            </a:pPr>
            <a:r>
              <a:rPr lang="sr-Latn-RS" dirty="0">
                <a:latin typeface="+mn-lt"/>
              </a:rPr>
              <a:t>											</a:t>
            </a:r>
          </a:p>
          <a:p>
            <a:pPr>
              <a:spcBef>
                <a:spcPts val="0"/>
              </a:spcBef>
            </a:pPr>
            <a:r>
              <a:rPr lang="sr-Latn-RS" dirty="0">
                <a:latin typeface="+mn-lt"/>
              </a:rPr>
              <a:t>											     </a:t>
            </a:r>
            <a:fld id="{F00FCBEE-28EA-44B8-9E3B-F3E2C5EB30B3}" type="slidenum">
              <a:rPr lang="sr-Latn-RS" smtClean="0">
                <a:latin typeface="+mn-lt"/>
              </a:rPr>
              <a:pPr>
                <a:spcBef>
                  <a:spcPts val="0"/>
                </a:spcBef>
              </a:pPr>
              <a:t>25</a:t>
            </a:fld>
            <a:endParaRPr lang="sr-RS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63281-DEE5-3E52-FC28-2932F0869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81038"/>
            <a:ext cx="10515598" cy="446426"/>
          </a:xfrm>
        </p:spPr>
        <p:txBody>
          <a:bodyPr/>
          <a:lstStyle/>
          <a:p>
            <a:r>
              <a:rPr lang="sr-Cyrl-RS" sz="2800" dirty="0">
                <a:latin typeface="+mn-lt"/>
              </a:rPr>
              <a:t>Систем обрачуна награда и накнада</a:t>
            </a:r>
            <a:endParaRPr lang="sr-RS" sz="2800" dirty="0"/>
          </a:p>
        </p:txBody>
      </p:sp>
    </p:spTree>
    <p:extLst>
      <p:ext uri="{BB962C8B-B14F-4D97-AF65-F5344CB8AC3E}">
        <p14:creationId xmlns:p14="http://schemas.microsoft.com/office/powerpoint/2010/main" val="858887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753BE2-DEEE-229B-C190-9015FE982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705" y="896643"/>
            <a:ext cx="11005351" cy="5681709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Положај стечајног управника у Србији у односу на </a:t>
            </a: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седам </a:t>
            </a: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ЕБРД принципа за стечајне управнике: </a:t>
            </a:r>
            <a:r>
              <a:rPr lang="en-GB" sz="2200" u="sng" kern="0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13472 EBRD (Insolvency Office Holder Principles ARTWORK) (9).pdf</a:t>
            </a:r>
            <a:endParaRPr lang="sr-RS" sz="2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Препоруке ЕБРД</a:t>
            </a:r>
            <a:r>
              <a:rPr lang="sr-Latn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r-RS" sz="22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Даље унапређење система обуке и професионалног усавршавања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Претходно искуство у поступцима стечаја као услов за добијање лиценце</a:t>
            </a:r>
            <a:endParaRPr lang="sr-Cyrl-RS" sz="2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Повећање утицаја поверилаца на избор/разрешење стечајног управника </a:t>
            </a: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уведен кроз измене Закона о стечају из 2018. године </a:t>
            </a:r>
            <a:endParaRPr lang="sr-Latn-RS" sz="2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Систем санкција за трећа лица због </a:t>
            </a:r>
            <a:r>
              <a:rPr lang="sr-Cyrl-RS" sz="2200" kern="1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несарадње</a:t>
            </a: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са стечајним управницима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аља еволуција професије: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Електронска продаја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-Cyrl-RS" sz="2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Стечај предузетника 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-Cyrl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Стечај физичких лица (индивидуални стечај)</a:t>
            </a:r>
            <a:r>
              <a:rPr lang="sr-Latn-RS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			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						       </a:t>
            </a:r>
            <a:fld id="{A79F8C57-A67E-490C-AACC-B88ED9BCC11C}" type="slidenum">
              <a:rPr lang="sr-Latn-RS" kern="1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pPr algn="just">
                <a:lnSpc>
                  <a:spcPct val="107000"/>
                </a:lnSpc>
                <a:spcBef>
                  <a:spcPts val="0"/>
                </a:spcBef>
              </a:pPr>
              <a:t>26</a:t>
            </a:fld>
            <a:endParaRPr lang="sr-RS" dirty="0">
              <a:latin typeface="+mn-lt"/>
            </a:endParaRPr>
          </a:p>
          <a:p>
            <a:pPr algn="just"/>
            <a:endParaRPr lang="sr-R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94EB-4406-C089-86AE-E7A4770EC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012" y="488272"/>
            <a:ext cx="10601786" cy="408373"/>
          </a:xfrm>
        </p:spPr>
        <p:txBody>
          <a:bodyPr/>
          <a:lstStyle/>
          <a:p>
            <a:r>
              <a:rPr lang="sr-Cyrl-RS" sz="2800" dirty="0">
                <a:latin typeface="+mn-lt"/>
              </a:rPr>
              <a:t>Развој и еволуција професије</a:t>
            </a:r>
            <a:endParaRPr lang="sr-R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7453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70D5A-438F-0B51-287C-7165B8783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8664" y="412980"/>
            <a:ext cx="8010999" cy="604634"/>
          </a:xfrm>
        </p:spPr>
        <p:txBody>
          <a:bodyPr/>
          <a:lstStyle/>
          <a:p>
            <a:r>
              <a:rPr lang="sr-Cyrl-R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Биографије</a:t>
            </a:r>
            <a:r>
              <a:rPr lang="s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тренера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0F361-8275-AC11-BF28-87265C03E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5091" y="1146629"/>
            <a:ext cx="10417305" cy="5396214"/>
          </a:xfrm>
        </p:spPr>
        <p:txBody>
          <a:bodyPr/>
          <a:lstStyle/>
          <a:p>
            <a:pPr algn="just"/>
            <a:r>
              <a:rPr lang="s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Kerry Trigg</a:t>
            </a:r>
            <a:endParaRPr lang="s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Kerry Trigg је 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радила као стечајни управник 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Великој Британији отприлике 30 година, радећи у тиму за реструктурирање компаније Ernst&amp;Young (EY). Током тог времена, стекла је широко искуство у корпоративном реструктурирању, делујући као главни стечајн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управник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трговинским управама иу 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поступцима банкротства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Кеrry такође има значајно искуство у 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међународном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реструктурирању солвентних и несолвентних група предузећа за клијенте са седиштем у Великој Британији и САД, у многим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европским јурисдикцијама.</a:t>
            </a:r>
            <a:b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скуство корпоративног реструктурирања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које </a:t>
            </a:r>
            <a:r>
              <a:rPr lang="sr-Latn-R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Kerry</a:t>
            </a:r>
            <a:r>
              <a:rPr lang="sr-Latn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поседује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покрива многе индустријске секторе, укључујући грађевинарство, транспорт, индустријску производњу, штампање, телекомуникације, истраживање нафте, финансијске услуге, 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услужне делатности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наук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одбрану и добротворне секторе. Била је блиско укључена у развој и маркетинг Е</a:t>
            </a:r>
            <a:r>
              <a:rPr lang="sr-Latn-R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-ове понуде за рационализацију правних лица и развила је и организовала интерне курсеве обуке за особље Е</a:t>
            </a:r>
            <a:r>
              <a:rPr lang="sr-Latn-R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Великој Британији и Европи. </a:t>
            </a:r>
            <a:r>
              <a:rPr lang="sr-Cyrl-R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Њене у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логе 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консултанта </a:t>
            </a:r>
            <a:r>
              <a:rPr lang="s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укључују:</a:t>
            </a:r>
          </a:p>
          <a:p>
            <a:pPr algn="just"/>
            <a:r>
              <a:rPr lang="sr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Nortel Group</a:t>
            </a:r>
            <a:r>
              <a:rPr lang="s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: због свог посебног искуства у француским процесима реструктурирања и рачуноводства, у комбинацији са познавањем језика, Кеrry је наставила да пружа специјализирану помоћ EY на консултантској основи до закључења </a:t>
            </a:r>
            <a:r>
              <a:rPr lang="sr-Cyrl-R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поступка</a:t>
            </a:r>
            <a:r>
              <a:rPr lang="s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2021. године.</a:t>
            </a:r>
          </a:p>
          <a:p>
            <a:pPr algn="just"/>
            <a:r>
              <a:rPr lang="sr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Европска банка за обнову и развој (ЕБРД) </a:t>
            </a:r>
            <a:r>
              <a:rPr lang="s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: К</a:t>
            </a:r>
            <a:r>
              <a:rPr lang="sr-Latn-RS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erry</a:t>
            </a:r>
            <a:r>
              <a:rPr lang="sr-Latn-R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је од марта 2019. ангажованa на консултантској улози за ЕБРД у оквиру пројекта правне транзиције за обуку и усавршавање локалних </a:t>
            </a:r>
            <a:r>
              <a:rPr lang="sr-Cyrl-R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стечајних управника</a:t>
            </a:r>
            <a:r>
              <a:rPr lang="s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у Јерменији. Ово је био први пројекат формалне обуке за јерменске </a:t>
            </a:r>
            <a:r>
              <a:rPr lang="sr-Cyrl-R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стечајне управнике </a:t>
            </a:r>
            <a:r>
              <a:rPr lang="s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у случају несолвентности и спроведен је онлајн 2022. године, што је резултирало обуком за више од 90% јерменских </a:t>
            </a:r>
            <a:r>
              <a:rPr lang="sr-Cyrl-R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стечајних управника</a:t>
            </a:r>
            <a:r>
              <a:rPr lang="sr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/>
              <a:t>																				                        </a:t>
            </a:r>
            <a:fld id="{B2FEB24B-C14A-4781-9D40-A206462A2D1A}" type="slidenum">
              <a:rPr lang="en-US" sz="1600" smtClean="0"/>
              <a:t>27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6970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70D5A-438F-0B51-287C-7165B8783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8664" y="412980"/>
            <a:ext cx="8010999" cy="604634"/>
          </a:xfrm>
        </p:spPr>
        <p:txBody>
          <a:bodyPr/>
          <a:lstStyle/>
          <a:p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Биографије тренера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0F361-8275-AC11-BF28-87265C03E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192" y="1146629"/>
            <a:ext cx="10679837" cy="4943918"/>
          </a:xfrm>
        </p:spPr>
        <p:txBody>
          <a:bodyPr/>
          <a:lstStyle/>
          <a:p>
            <a:pPr algn="just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sr-Cyrl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Лука Андрић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Лука Андрић има преко 25 година искуства у правној пракси, са примарним фокусом на раду на сложеним правним трансакцијама у Србији и региону и саветовању међународних и домаћих финансијских институција. Његова стручности је посебно у области </a:t>
            </a:r>
            <a:r>
              <a:rPr lang="sr-Cyrl-R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несолвентности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реструктурирања, где је током година саветовао и кредиторе  и дужнике у многим водећим случајевима реструктурирања и стечаја у Србији. Поседује значајно искуство у раду како са државним органима Србије, тако и са међународним и домаћим корпоративним клијентима.</a:t>
            </a:r>
            <a:endParaRPr lang="sr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Лука је у београдску адвокатску комору примљен 2001. године. 2007. и 2008. био је државни секретар у Министарству економије и регионалног развоја Србије, задужен за послове привреде и приватизације. Од 2008. до 2011. био је специјални правни саветник потпредседника Владе Србије, водећи преговоре о уговарању значајних инфраструктурних и ЈПП пројеката, укључујући финансирање путног коридора X предвођено међународним финансијским институцијама, оснивање заједничког привредног друштва  између српске Владе и </a:t>
            </a:r>
            <a:r>
              <a:rPr lang="sr-Cyrl-R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Fiat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итд.</a:t>
            </a:r>
            <a:endParaRPr lang="sr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 протеклих 10 година, господин Андрић је био експерт ЕБРД-а, УСАИД-а и Светске банке за питања банкарства, државних предузећа, стечајног права и финансијског реструктурирања, укључујући и регулаторни и пројектни рад. Као шеф комисије Владе Србије за израду нацрта прописа, господин Андрић је имао кључну улогу у изради нацрта Закона о стечају из 2009. године, Закона о привредним друштвима из 2011. године и Закона о добровољном финансијском реструктурирању из 2015. године, а учествовао је и као члан комисија за израду нацрта у припреми измена и допуна Закона о стечају из 2017. године и нацрта Националних стандарда за стечај.</a:t>
            </a:r>
            <a:endParaRPr lang="sr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/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Лука је један од оснивача и дугогодишњи члан управе Удружења </a:t>
            </a:r>
            <a:r>
              <a:rPr lang="sr-Cyrl-R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Turnaround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Managament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sr-Cyrl-R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/>
              <a:t>									                       </a:t>
            </a:r>
            <a:fld id="{B5A00A1B-4F8A-4582-B4F6-86F8EEC724A3}" type="slidenum">
              <a:rPr lang="en-US" sz="1600" smtClean="0"/>
              <a:t>28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1241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3719-EA96-83CB-8222-CD153AB08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521" y="933323"/>
            <a:ext cx="6891050" cy="414780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sr-Cyrl-RS" sz="6000" b="1" dirty="0">
                <a:latin typeface="+mn-lt"/>
              </a:rPr>
              <a:t>ХВАЛА НА ПАЖЊИ</a:t>
            </a:r>
            <a:endParaRPr lang="en-US" sz="6000" b="1" dirty="0">
              <a:latin typeface="+mn-lt"/>
            </a:endParaRP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3819A-CD94-B60C-86C5-C15A9F865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78" y="746699"/>
            <a:ext cx="5995083" cy="313932"/>
          </a:xfrm>
        </p:spPr>
        <p:txBody>
          <a:bodyPr/>
          <a:lstStyle/>
          <a:p>
            <a:r>
              <a:rPr lang="sr-Cyrl-RS" sz="1600" dirty="0">
                <a:latin typeface="Calibri" panose="020F0502020204030204" pitchFamily="34" charset="0"/>
              </a:rPr>
              <a:t>Посебна захвалност Привредној комори Србије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8186F-2309-FDFF-C22D-6AD32DFA0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0" t="17368" r="14804" b="15154"/>
          <a:stretch/>
        </p:blipFill>
        <p:spPr>
          <a:xfrm>
            <a:off x="759398" y="1262991"/>
            <a:ext cx="1526601" cy="61305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CFDE10-C70D-43E7-770C-BBA47736A5AC}"/>
              </a:ext>
            </a:extLst>
          </p:cNvPr>
          <p:cNvSpPr txBox="1">
            <a:spLocks/>
          </p:cNvSpPr>
          <p:nvPr/>
        </p:nvSpPr>
        <p:spPr>
          <a:xfrm>
            <a:off x="759398" y="4987077"/>
            <a:ext cx="5995084" cy="8853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1600" b="0" i="0" u="none" strike="noStrike" dirty="0">
                <a:effectLst/>
                <a:latin typeface="Calibri" panose="020F0502020204030204" pitchFamily="34" charset="0"/>
              </a:rPr>
              <a:t>Ова презентација је сачињена у сарадњи са ЕБРД.</a:t>
            </a:r>
            <a:endParaRPr lang="sr-Cyrl-RS" sz="1600" dirty="0">
              <a:latin typeface="Calibri" panose="020F0502020204030204" pitchFamily="34" charset="0"/>
            </a:endParaRPr>
          </a:p>
          <a:p>
            <a:r>
              <a:rPr lang="sr-Cyrl-RS" sz="1600" b="0" i="0" u="none" strike="noStrike" dirty="0">
                <a:effectLst/>
                <a:latin typeface="Calibri" panose="020F0502020204030204" pitchFamily="34" charset="0"/>
              </a:rPr>
              <a:t>Садржај ове презентације је у одговорности локалних и међународних консултаната и нужно не одражава ставове ЕБРД.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8C2FD853-A3AD-6BC3-C2E6-81E9B3A8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12192000" cy="6902450"/>
          </a:xfrm>
          <a:prstGeom prst="rect">
            <a:avLst/>
          </a:prstGeom>
          <a:noFill/>
          <a:ln w="19050" cmpd="dbl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95E2BA-B921-F0EB-4282-18C96BF172C8}"/>
              </a:ext>
            </a:extLst>
          </p:cNvPr>
          <p:cNvSpPr/>
          <p:nvPr/>
        </p:nvSpPr>
        <p:spPr>
          <a:xfrm>
            <a:off x="305102" y="643235"/>
            <a:ext cx="23006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RS" sz="60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</a:rPr>
              <a:t>Пауза</a:t>
            </a:r>
            <a:endParaRPr lang="en-GB" sz="6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</a:endParaRPr>
          </a:p>
          <a:p>
            <a:endParaRPr lang="en-GB" sz="48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</a:rPr>
              <a:t>15 </a:t>
            </a:r>
            <a:r>
              <a:rPr lang="sr-Cyrl-RS" sz="5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</a:rPr>
              <a:t>мин</a:t>
            </a:r>
            <a:endParaRPr lang="en-GB" sz="54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1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FB1E9-FF0A-DB66-8572-7CB55E9A1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577" y="367390"/>
            <a:ext cx="10588568" cy="480131"/>
          </a:xfrm>
        </p:spPr>
        <p:txBody>
          <a:bodyPr/>
          <a:lstStyle/>
          <a:p>
            <a:r>
              <a:rPr lang="sr-Cyrl-R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 и формат АЛСУ 2024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5C717-F9F9-8781-BD56-E2338EF41A0A}"/>
              </a:ext>
            </a:extLst>
          </p:cNvPr>
          <p:cNvSpPr txBox="1"/>
          <p:nvPr/>
        </p:nvSpPr>
        <p:spPr>
          <a:xfrm>
            <a:off x="644576" y="921093"/>
            <a:ext cx="11421299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" sz="2400" dirty="0"/>
              <a:t>Партнерство између тима стручњака </a:t>
            </a:r>
            <a:r>
              <a:rPr lang="sr-Cyrl-RS" sz="2400" dirty="0"/>
              <a:t>АЛСУ</a:t>
            </a:r>
            <a:r>
              <a:rPr lang="sr" sz="2400" dirty="0"/>
              <a:t>, ЕБРД-а и адвокатске канцеларије Андрић, са међународним експертима Paul Omar (академски), Kerry Trigg (стечајни управник)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" sz="2400" dirty="0"/>
              <a:t>На основу процене потреба за обуком </a:t>
            </a:r>
            <a:r>
              <a:rPr lang="sr-Cyrl-RS" sz="2400" dirty="0"/>
              <a:t>из</a:t>
            </a:r>
            <a:r>
              <a:rPr lang="sr" sz="2400" dirty="0"/>
              <a:t> децембр</a:t>
            </a:r>
            <a:r>
              <a:rPr lang="sr-Cyrl-RS" sz="2400" dirty="0"/>
              <a:t>а 2023. године</a:t>
            </a:r>
            <a:endParaRPr lang="s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" sz="2400" dirty="0"/>
              <a:t>Свеобухватн</a:t>
            </a:r>
            <a:r>
              <a:rPr lang="sr-Cyrl-RS" sz="2400" dirty="0"/>
              <a:t>и</a:t>
            </a:r>
            <a:r>
              <a:rPr lang="sr" sz="2400" dirty="0"/>
              <a:t> </a:t>
            </a:r>
            <a:r>
              <a:rPr lang="sr-Cyrl-RS" sz="2400" dirty="0"/>
              <a:t>материјал </a:t>
            </a:r>
            <a:r>
              <a:rPr lang="sr" sz="2400" dirty="0"/>
              <a:t>за сваки модул обуке ЕБРД за </a:t>
            </a:r>
            <a:r>
              <a:rPr lang="sr-Cyrl-RS" sz="2400" dirty="0"/>
              <a:t>стечајне управнике у Србији</a:t>
            </a:r>
            <a:endParaRPr lang="s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/>
              <a:t>Материјали </a:t>
            </a:r>
            <a:r>
              <a:rPr lang="sr" sz="2400" dirty="0"/>
              <a:t>ће покривати кључне принципе </a:t>
            </a:r>
            <a:r>
              <a:rPr lang="sr-Cyrl-RS" sz="2400" dirty="0"/>
              <a:t>стечаја</a:t>
            </a:r>
            <a:r>
              <a:rPr lang="sr" sz="2400" dirty="0"/>
              <a:t>, водећу праксу и актуелне трендове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" sz="2400" dirty="0"/>
              <a:t>Материјали ће бити доступни онлајн на српском језику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" sz="2400" dirty="0"/>
              <a:t>Додатни вебинари и </a:t>
            </a:r>
            <a:r>
              <a:rPr lang="sr-Cyrl-RS" sz="2400" dirty="0"/>
              <a:t>семинари</a:t>
            </a:r>
            <a:endParaRPr lang="sr" sz="2400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sr-Latn-RS" dirty="0"/>
              <a:t>																								</a:t>
            </a:r>
            <a:fld id="{C893B423-2E20-4660-8C80-45FDF66696D2}" type="slidenum">
              <a:rPr lang="en-GB" sz="2000" smtClean="0"/>
              <a:t>4</a:t>
            </a:fld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4388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FB1E9-FF0A-DB66-8572-7CB55E9A1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575" y="367390"/>
            <a:ext cx="10588569" cy="480131"/>
          </a:xfrm>
        </p:spPr>
        <p:txBody>
          <a:bodyPr/>
          <a:lstStyle/>
          <a:p>
            <a:r>
              <a:rPr lang="sr-Cyrl-R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 и формат АЛСУ 2024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5C717-F9F9-8781-BD56-E2338EF41A0A}"/>
              </a:ext>
            </a:extLst>
          </p:cNvPr>
          <p:cNvSpPr txBox="1"/>
          <p:nvPr/>
        </p:nvSpPr>
        <p:spPr>
          <a:xfrm>
            <a:off x="644576" y="745725"/>
            <a:ext cx="1142130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Догађаји програма обуке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r-Latn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Упоредни приказ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положаја, квалификација и обуке, надзора и регулативе стечајних управника у различитим законодавствима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(вебинар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фебруар 2024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Етика и професионални стандарди у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поступку стечаја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у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прављање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стечајним поступком 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извештавање (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– март 2024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-Cyrl-R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Побојне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тужбе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проналажење имовине стечајног дужника (вебинар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април 2024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Врсте и планови реорганизације (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– мај 2024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Форензичко рачуноводство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(вебинар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јун 2024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Међународни стечај и пракса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r-Cyrl-R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септембар 2024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Уновчење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стечајном поступку (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– октобар 2024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r-Cyrl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Финансијско рачуноводство у контексту стечајног поступка (</a:t>
            </a:r>
            <a:r>
              <a:rPr lang="sr-Cyrl-R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децембар 2024)</a:t>
            </a:r>
            <a:endParaRPr lang="s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sr-Latn-R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PWC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ће представити обуку о форензичком рачуноводству</a:t>
            </a:r>
          </a:p>
          <a:p>
            <a:pPr algn="just"/>
            <a:r>
              <a:rPr lang="sr-Latn-RS" sz="2000" dirty="0"/>
              <a:t>												5</a:t>
            </a:r>
            <a:endParaRPr lang="en-GB" sz="2000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19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9775F3-100C-AFC9-7FE6-C8F08171A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948" y="383139"/>
            <a:ext cx="11219742" cy="1046166"/>
          </a:xfrm>
        </p:spPr>
        <p:txBody>
          <a:bodyPr/>
          <a:lstStyle/>
          <a:p>
            <a:r>
              <a:rPr lang="sr" sz="2800" b="1" dirty="0">
                <a:latin typeface="+mn-lt"/>
              </a:rPr>
              <a:t>Циљеви делотворних стечајних поступака</a:t>
            </a:r>
          </a:p>
          <a:p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D3C28-2FF8-8DE8-1382-740B328DD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947" y="1019592"/>
            <a:ext cx="11425561" cy="5455269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sr" sz="2200" b="0" dirty="0">
                <a:latin typeface="+mn-lt"/>
              </a:rPr>
              <a:t>Циљеви укључују </a:t>
            </a:r>
            <a:r>
              <a:rPr lang="sr" sz="2200" b="0" u="sng" dirty="0">
                <a:latin typeface="+mn-lt"/>
              </a:rPr>
              <a:t>заштиту </a:t>
            </a:r>
            <a:r>
              <a:rPr lang="sr" sz="2200" b="0" dirty="0">
                <a:latin typeface="+mn-lt"/>
              </a:rPr>
              <a:t>и </a:t>
            </a:r>
            <a:r>
              <a:rPr lang="sr" sz="2200" b="0" u="sng" dirty="0">
                <a:latin typeface="+mn-lt"/>
              </a:rPr>
              <a:t>максимизирање вредности </a:t>
            </a:r>
            <a:r>
              <a:rPr lang="sr-Cyrl-RS" sz="2200" u="sng" dirty="0">
                <a:latin typeface="+mn-lt"/>
              </a:rPr>
              <a:t>у корист </a:t>
            </a:r>
            <a:r>
              <a:rPr lang="sr" sz="2200" b="0" u="sng" dirty="0">
                <a:latin typeface="+mn-lt"/>
              </a:rPr>
              <a:t>свих заинтересованих страна </a:t>
            </a:r>
            <a:r>
              <a:rPr lang="sr" sz="2200" b="0" dirty="0">
                <a:latin typeface="+mn-lt"/>
              </a:rPr>
              <a:t>(и све више </a:t>
            </a:r>
            <a:r>
              <a:rPr lang="sr-Cyrl-RS" sz="2200" b="0" dirty="0">
                <a:latin typeface="+mn-lt"/>
              </a:rPr>
              <a:t>одржавање</a:t>
            </a:r>
            <a:r>
              <a:rPr lang="sr" sz="2200" b="0" dirty="0">
                <a:latin typeface="+mn-lt"/>
              </a:rPr>
              <a:t> пословања где је то могуће)</a:t>
            </a:r>
          </a:p>
          <a:p>
            <a:pPr algn="just">
              <a:spcAft>
                <a:spcPts val="600"/>
              </a:spcAft>
            </a:pPr>
            <a:r>
              <a:rPr lang="sr" sz="2200" b="0" dirty="0">
                <a:latin typeface="+mn-lt"/>
              </a:rPr>
              <a:t>Улога </a:t>
            </a:r>
            <a:r>
              <a:rPr lang="sr-Cyrl-RS" sz="2200" b="0" dirty="0">
                <a:latin typeface="+mn-lt"/>
              </a:rPr>
              <a:t>стечајног управника</a:t>
            </a:r>
            <a:r>
              <a:rPr lang="sr" sz="2200" b="0" dirty="0">
                <a:latin typeface="+mn-lt"/>
              </a:rPr>
              <a:t> је фундаментална за постизање ових циљева. Потребан је јединствен скуп вештина </a:t>
            </a:r>
            <a:r>
              <a:rPr lang="sr-Cyrl-RS" sz="2200" b="0" dirty="0">
                <a:latin typeface="+mn-lt"/>
              </a:rPr>
              <a:t>који се </a:t>
            </a:r>
            <a:r>
              <a:rPr lang="sr" sz="2200" b="0" dirty="0">
                <a:latin typeface="+mn-lt"/>
              </a:rPr>
              <a:t>често користи у изазовним околностима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RS" sz="2200" dirty="0">
                <a:latin typeface="+mn-lt"/>
              </a:rPr>
              <a:t>Стечајни управник</a:t>
            </a:r>
            <a:r>
              <a:rPr lang="sr" sz="2200" b="0" dirty="0">
                <a:latin typeface="+mn-lt"/>
              </a:rPr>
              <a:t> заузима позицију од поверења и има важне фидуцијарне дужности; </a:t>
            </a:r>
            <a:r>
              <a:rPr lang="sr-Cyrl-RS" sz="2200" dirty="0">
                <a:latin typeface="+mn-lt"/>
              </a:rPr>
              <a:t>стечајни управник</a:t>
            </a:r>
            <a:r>
              <a:rPr lang="sr" sz="2200" b="0" dirty="0">
                <a:latin typeface="+mn-lt"/>
              </a:rPr>
              <a:t> је често под надзором суда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200" b="0" dirty="0">
                <a:latin typeface="+mn-lt"/>
              </a:rPr>
              <a:t>Битно је да </a:t>
            </a:r>
            <a:r>
              <a:rPr lang="sr-Cyrl-RS" sz="2200" dirty="0">
                <a:latin typeface="+mn-lt"/>
              </a:rPr>
              <a:t>стечајни управник</a:t>
            </a:r>
            <a:r>
              <a:rPr lang="sr" sz="2200" b="0" dirty="0">
                <a:latin typeface="+mn-lt"/>
              </a:rPr>
              <a:t> </a:t>
            </a:r>
            <a:r>
              <a:rPr lang="sr-Cyrl-RS" sz="2200" b="0" dirty="0">
                <a:latin typeface="+mn-lt"/>
              </a:rPr>
              <a:t>поступа</a:t>
            </a:r>
            <a:r>
              <a:rPr lang="sr" sz="2200" b="0" dirty="0">
                <a:latin typeface="+mn-lt"/>
              </a:rPr>
              <a:t> </a:t>
            </a:r>
            <a:r>
              <a:rPr lang="sr" sz="2200" b="0" i="1" dirty="0">
                <a:latin typeface="+mn-lt"/>
              </a:rPr>
              <a:t>професионално </a:t>
            </a:r>
            <a:r>
              <a:rPr lang="sr" sz="2200" b="0" dirty="0">
                <a:latin typeface="+mn-lt"/>
              </a:rPr>
              <a:t>и да је предмет </a:t>
            </a:r>
            <a:r>
              <a:rPr lang="sr" sz="2200" b="0" i="1" dirty="0">
                <a:latin typeface="+mn-lt"/>
              </a:rPr>
              <a:t>регулаторног надзора</a:t>
            </a:r>
            <a:r>
              <a:rPr lang="sr" sz="2200" b="0" dirty="0">
                <a:latin typeface="+mn-lt"/>
              </a:rPr>
              <a:t> </a:t>
            </a:r>
          </a:p>
          <a:p>
            <a:pPr algn="just"/>
            <a:r>
              <a:rPr lang="sr" sz="2200" b="0" dirty="0">
                <a:latin typeface="+mn-lt"/>
              </a:rPr>
              <a:t>Данашњи вебинар ће:</a:t>
            </a:r>
            <a:endParaRPr lang="en-GB" sz="2200" b="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" sz="2200" b="0" dirty="0">
                <a:latin typeface="+mn-lt"/>
              </a:rPr>
              <a:t>упоредити српско законодавство и прописе који регулишу </a:t>
            </a:r>
            <a:r>
              <a:rPr lang="sr-Cyrl-RS" sz="2200" dirty="0">
                <a:latin typeface="+mn-lt"/>
              </a:rPr>
              <a:t>стечајне управнике</a:t>
            </a:r>
            <a:r>
              <a:rPr lang="sr" sz="2200" b="0" dirty="0">
                <a:latin typeface="+mn-lt"/>
              </a:rPr>
              <a:t> према међународним стандардима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" sz="2200" b="0" dirty="0">
                <a:latin typeface="+mn-lt"/>
              </a:rPr>
              <a:t>упореди српске </a:t>
            </a:r>
            <a:r>
              <a:rPr lang="sr-Cyrl-RS" sz="2200" dirty="0">
                <a:latin typeface="+mn-lt"/>
              </a:rPr>
              <a:t>стечајне управнике</a:t>
            </a:r>
            <a:r>
              <a:rPr lang="sr" sz="2200" b="0" dirty="0">
                <a:latin typeface="+mn-lt"/>
              </a:rPr>
              <a:t> са </a:t>
            </a:r>
            <a:r>
              <a:rPr lang="sr-Cyrl-RS" sz="2200" b="0" dirty="0">
                <a:latin typeface="+mn-lt"/>
              </a:rPr>
              <a:t>управницима</a:t>
            </a:r>
            <a:r>
              <a:rPr lang="sr" sz="2200" b="0" dirty="0">
                <a:latin typeface="+mn-lt"/>
              </a:rPr>
              <a:t> у другим јурисдикцијама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" sz="2200" b="0" dirty="0">
                <a:latin typeface="+mn-lt"/>
              </a:rPr>
              <a:t>истражит</a:t>
            </a:r>
            <a:r>
              <a:rPr lang="sr-Cyrl-RS" sz="2200" b="0" dirty="0">
                <a:latin typeface="+mn-lt"/>
              </a:rPr>
              <a:t>и</a:t>
            </a:r>
            <a:r>
              <a:rPr lang="sr" sz="2200" b="0" dirty="0">
                <a:latin typeface="+mn-lt"/>
              </a:rPr>
              <a:t> како се развија улога </a:t>
            </a:r>
            <a:r>
              <a:rPr lang="sr-Cyrl-RS" sz="2200" dirty="0">
                <a:latin typeface="+mn-lt"/>
              </a:rPr>
              <a:t>стечајних управника</a:t>
            </a:r>
            <a:endParaRPr lang="sr" sz="2200" dirty="0">
              <a:latin typeface="+mn-lt"/>
            </a:endParaRPr>
          </a:p>
          <a:p>
            <a:pPr algn="just"/>
            <a:r>
              <a:rPr lang="sr" sz="2200" dirty="0">
                <a:latin typeface="+mn-lt"/>
              </a:rPr>
              <a:t>												</a:t>
            </a:r>
            <a:fld id="{621378CE-3709-4620-9EEA-0A90340278A6}" type="slidenum">
              <a:rPr lang="en-US" smtClean="0">
                <a:latin typeface="+mn-lt"/>
              </a:rPr>
              <a:pPr algn="just"/>
              <a:t>6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02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31A797-066D-E4AD-4126-FAA59B29738D}"/>
              </a:ext>
            </a:extLst>
          </p:cNvPr>
          <p:cNvCxnSpPr>
            <a:cxnSpLocks/>
          </p:cNvCxnSpPr>
          <p:nvPr/>
        </p:nvCxnSpPr>
        <p:spPr>
          <a:xfrm>
            <a:off x="935182" y="2400300"/>
            <a:ext cx="4727863" cy="0"/>
          </a:xfrm>
          <a:prstGeom prst="line">
            <a:avLst/>
          </a:prstGeom>
          <a:ln w="28575">
            <a:solidFill>
              <a:srgbClr val="161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E3AA1A-4E6E-7BC4-BEE4-9595B1A2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676735"/>
            <a:ext cx="10515599" cy="1512209"/>
          </a:xfrm>
        </p:spPr>
        <p:txBody>
          <a:bodyPr/>
          <a:lstStyle/>
          <a:p>
            <a:r>
              <a:rPr lang="sr-Cyrl-R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Централна улога стечајног</a:t>
            </a:r>
          </a:p>
          <a:p>
            <a:r>
              <a:rPr lang="sr-Cyrl-RS" sz="2800" dirty="0">
                <a:solidFill>
                  <a:srgbClr val="000000"/>
                </a:solidFill>
                <a:latin typeface="Calibri" panose="020F0502020204030204" pitchFamily="34" charset="0"/>
              </a:rPr>
              <a:t>управника у управљању </a:t>
            </a:r>
          </a:p>
          <a:p>
            <a:r>
              <a:rPr lang="sr-Cyrl-RS" sz="2800" dirty="0">
                <a:solidFill>
                  <a:srgbClr val="000000"/>
                </a:solidFill>
                <a:latin typeface="Calibri" panose="020F0502020204030204" pitchFamily="34" charset="0"/>
              </a:rPr>
              <a:t>вишеструким задацима</a:t>
            </a:r>
            <a:endParaRPr lang="en-US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216774-B189-6F98-104F-95B3B560F2BE}"/>
              </a:ext>
            </a:extLst>
          </p:cNvPr>
          <p:cNvSpPr/>
          <p:nvPr/>
        </p:nvSpPr>
        <p:spPr>
          <a:xfrm>
            <a:off x="658459" y="2934868"/>
            <a:ext cx="374073" cy="374073"/>
          </a:xfrm>
          <a:prstGeom prst="ellipse">
            <a:avLst/>
          </a:prstGeom>
          <a:solidFill>
            <a:srgbClr val="30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EDD544-EB63-E80B-592A-BB8DC2A2FCB8}"/>
              </a:ext>
            </a:extLst>
          </p:cNvPr>
          <p:cNvSpPr/>
          <p:nvPr/>
        </p:nvSpPr>
        <p:spPr>
          <a:xfrm>
            <a:off x="658458" y="3569583"/>
            <a:ext cx="374073" cy="374073"/>
          </a:xfrm>
          <a:prstGeom prst="ellipse">
            <a:avLst/>
          </a:prstGeom>
          <a:solidFill>
            <a:srgbClr val="E99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999A3E-A748-E3F5-2AEA-52E422D9DD52}"/>
              </a:ext>
            </a:extLst>
          </p:cNvPr>
          <p:cNvSpPr/>
          <p:nvPr/>
        </p:nvSpPr>
        <p:spPr>
          <a:xfrm>
            <a:off x="658457" y="4335972"/>
            <a:ext cx="374073" cy="374073"/>
          </a:xfrm>
          <a:prstGeom prst="ellipse">
            <a:avLst/>
          </a:prstGeom>
          <a:solidFill>
            <a:srgbClr val="D8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13449E-2ADA-A955-458B-E1FADE42AA32}"/>
              </a:ext>
            </a:extLst>
          </p:cNvPr>
          <p:cNvSpPr/>
          <p:nvPr/>
        </p:nvSpPr>
        <p:spPr>
          <a:xfrm>
            <a:off x="651162" y="5029579"/>
            <a:ext cx="374073" cy="374073"/>
          </a:xfrm>
          <a:prstGeom prst="ellipse">
            <a:avLst/>
          </a:prstGeom>
          <a:solidFill>
            <a:srgbClr val="65B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F9E04-E0AB-CED3-18E1-E8B395BF3E21}"/>
              </a:ext>
            </a:extLst>
          </p:cNvPr>
          <p:cNvSpPr txBox="1"/>
          <p:nvPr/>
        </p:nvSpPr>
        <p:spPr>
          <a:xfrm>
            <a:off x="1046389" y="2777677"/>
            <a:ext cx="5176448" cy="2625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sr-Cyrl-RS" sz="1200" dirty="0">
                <a:ea typeface="Verdana" panose="020B0604030504040204" pitchFamily="34" charset="0"/>
                <a:cs typeface="Verdana" panose="020B0604030504040204" pitchFamily="34" charset="0"/>
              </a:rPr>
              <a:t>Професионална етика и усклађеност са прописима</a:t>
            </a:r>
            <a:endParaRPr lang="en-US" sz="1200" i="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200000"/>
              </a:lnSpc>
            </a:pPr>
            <a:endParaRPr lang="sr-Cyrl-R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sr-Cyrl-RS" sz="1200" dirty="0">
                <a:ea typeface="Verdana" panose="020B0604030504040204" pitchFamily="34" charset="0"/>
                <a:cs typeface="Verdana" panose="020B0604030504040204" pitchFamily="34" charset="0"/>
              </a:rPr>
              <a:t>Вештине стечајног управника</a:t>
            </a:r>
          </a:p>
          <a:p>
            <a:pPr algn="l">
              <a:lnSpc>
                <a:spcPct val="200000"/>
              </a:lnSpc>
            </a:pPr>
            <a:endParaRPr lang="sr-Cyrl-R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sr-Cyrl-RS" sz="1200" dirty="0">
                <a:ea typeface="Verdana" panose="020B0604030504040204" pitchFamily="34" charset="0"/>
                <a:cs typeface="Verdana" panose="020B0604030504040204" pitchFamily="34" charset="0"/>
              </a:rPr>
              <a:t>Учесници у поступку стечаја</a:t>
            </a:r>
          </a:p>
          <a:p>
            <a:pPr algn="l">
              <a:lnSpc>
                <a:spcPct val="200000"/>
              </a:lnSpc>
            </a:pPr>
            <a:endParaRPr lang="sr-Cyrl-R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sr-Cyrl-RS" sz="1200" dirty="0">
                <a:ea typeface="Verdana" panose="020B0604030504040204" pitchFamily="34" charset="0"/>
                <a:cs typeface="Verdana" panose="020B0604030504040204" pitchFamily="34" charset="0"/>
              </a:rPr>
              <a:t>Дужности стечајног управника</a:t>
            </a:r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4D23A-8A53-28BE-0676-E6AAF22BA6EF}"/>
              </a:ext>
            </a:extLst>
          </p:cNvPr>
          <p:cNvSpPr txBox="1"/>
          <p:nvPr/>
        </p:nvSpPr>
        <p:spPr>
          <a:xfrm>
            <a:off x="11576482" y="6181265"/>
            <a:ext cx="248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2000" i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7</a:t>
            </a:r>
            <a:endParaRPr lang="en-US" sz="2000" i="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5DDD5E-CA14-C94C-AA07-5E65E70CE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009" y="930387"/>
            <a:ext cx="5185473" cy="49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6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BD9BA8-9D7A-6486-936F-3BA45AC4A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577" y="296702"/>
            <a:ext cx="10515599" cy="480131"/>
          </a:xfrm>
        </p:spPr>
        <p:txBody>
          <a:bodyPr/>
          <a:lstStyle/>
          <a:p>
            <a:r>
              <a:rPr lang="sr-Cyrl-R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 управници у контексту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B7BC5-0C76-275C-62FB-F58DB5585AEB}"/>
              </a:ext>
            </a:extLst>
          </p:cNvPr>
          <p:cNvSpPr txBox="1"/>
          <p:nvPr/>
        </p:nvSpPr>
        <p:spPr>
          <a:xfrm>
            <a:off x="644576" y="776833"/>
            <a:ext cx="11420177" cy="578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зависности од јурисдикције, постоји много разноликости у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погледу тога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 је регулисан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положај стечајних управника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(Министарство, владина агенција и/или професионално удружење и суд)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Образовање / квалификација (рачуноводство, право, економија, пословање, менаџмент итд.)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многим земљама (и у већини земаља Балкана) потребан је посебан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испит</a:t>
            </a:r>
            <a:endParaRPr lang="s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Врста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поступка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утиче на улогу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потребне вештине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Овлашћења и одговорности предвиђене оквиром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права</a:t>
            </a:r>
            <a:endParaRPr lang="s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Надлежност суда и утицај поверилаца разликују се од земље до земље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Али основни принципи професионалних стандарда за </a:t>
            </a:r>
            <a:r>
              <a:rPr lang="sr-Cyrl-R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стечајне управнике</a:t>
            </a:r>
            <a:r>
              <a:rPr lang="s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су универзално применљиви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            </a:t>
            </a:r>
            <a:fld id="{31845072-5AC4-41BF-9A45-E283D790C041}" type="slidenum">
              <a:rPr lang="sr" sz="20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fld>
            <a:endParaRPr lang="s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7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397FB-FC91-B297-B127-F11894196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15" y="798990"/>
            <a:ext cx="11525503" cy="592140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ЕБРД је спровела детаљну процену професије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стечајног управника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 2012. до 2014.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 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27 јурисдикција -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роцена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 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ажурирана 2016.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године</a:t>
            </a:r>
            <a:endParaRPr lang="s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многим земљама у време процене регулација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стечајних управника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је била 'пасивна'; Србија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 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међу мањином земаља са наменском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државном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агенцијом за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стечајне управнике</a:t>
            </a:r>
            <a:endParaRPr lang="s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Даља процена реорганизације пословања од 2020. до 2022. године у 40 јурисдикција, укључујући и Србију: </a:t>
            </a:r>
            <a:r>
              <a:rPr lang="sr-Latn-R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sr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.ebrd-restructuring.com</a:t>
            </a:r>
            <a:r>
              <a:rPr lang="sr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потврђује да је регулатива још увек недовољно развијена на многим тржиштима у развоју где ЕБРД 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инвестира</a:t>
            </a:r>
            <a:endParaRPr lang="s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Промене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које се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дешавају широм Европе, подстакнуте и напорима Европске комисије 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пољу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усклађивањ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области 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несолвентности, нпр. 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Directive (EU) 2019/1023 on preventive restructuring frameworks</a:t>
            </a:r>
            <a:r>
              <a:rPr lang="sr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2022 EC proposal for harmonising certain aspects of insolvency law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Методологија ЕБРД процене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стечајних управника</a:t>
            </a:r>
            <a:r>
              <a:rPr lang="s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резултати ослањали су се на </a:t>
            </a:r>
            <a:r>
              <a:rPr lang="s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седам основних </a:t>
            </a:r>
            <a:r>
              <a:rPr lang="sr-Cyrl-R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принципа</a:t>
            </a:r>
            <a:r>
              <a:rPr lang="s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процену професије </a:t>
            </a:r>
            <a:r>
              <a:rPr lang="sr-Cyrl-R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стечајних управника</a:t>
            </a:r>
            <a:r>
              <a:rPr lang="sr-Latn-R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</a:p>
          <a:p>
            <a:pPr algn="just">
              <a:spcBef>
                <a:spcPts val="0"/>
              </a:spcBef>
            </a:pP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</a:t>
            </a:r>
            <a:fld id="{16C25F7F-D7D2-4AD1-A8BC-99B5B608F0E2}" type="slidenum">
              <a:rPr lang="sr-Cyrl-RS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pPr algn="just">
                <a:spcBef>
                  <a:spcPts val="0"/>
                </a:spcBef>
              </a:pPr>
              <a:t>9</a:t>
            </a:fld>
            <a:endParaRPr lang="s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CE3A5-1F58-650E-0870-0AEACC240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517" y="346230"/>
            <a:ext cx="10616951" cy="452760"/>
          </a:xfrm>
        </p:spPr>
        <p:txBody>
          <a:bodyPr/>
          <a:lstStyle/>
          <a:p>
            <a:r>
              <a:rPr lang="sr-Cyrl-R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ЕБРД </a:t>
            </a:r>
            <a:r>
              <a:rPr lang="sr-Cyrl-RS" sz="2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упоредна</a:t>
            </a:r>
            <a:r>
              <a:rPr lang="sr-Cyrl-R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истраживања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46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Props1.xml><?xml version="1.0" encoding="utf-8"?>
<ds:datastoreItem xmlns:ds="http://schemas.openxmlformats.org/officeDocument/2006/customXml" ds:itemID="{9F8E5E36-D830-4037-8C21-1B7932FEF91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3336</Words>
  <Application>Microsoft Office PowerPoint</Application>
  <PresentationFormat>Widescreen</PresentationFormat>
  <Paragraphs>298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Branka Vesovic</cp:lastModifiedBy>
  <cp:revision>38</cp:revision>
  <dcterms:created xsi:type="dcterms:W3CDTF">2024-02-02T09:43:20Z</dcterms:created>
  <dcterms:modified xsi:type="dcterms:W3CDTF">2024-02-27T16:00:02Z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4481be76-2f5a-4199-983c-42ce85692f53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</Properties>
</file>